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14"/>
  </p:notesMasterIdLst>
  <p:sldIdLst>
    <p:sldId id="256" r:id="rId3"/>
    <p:sldId id="257" r:id="rId4"/>
    <p:sldId id="258" r:id="rId5"/>
    <p:sldId id="312" r:id="rId6"/>
    <p:sldId id="259" r:id="rId7"/>
    <p:sldId id="313" r:id="rId8"/>
    <p:sldId id="261" r:id="rId9"/>
    <p:sldId id="262" r:id="rId10"/>
    <p:sldId id="314" r:id="rId11"/>
    <p:sldId id="263" r:id="rId12"/>
    <p:sldId id="311" r:id="rId13"/>
  </p:sldIdLst>
  <p:sldSz cx="9144000" cy="5143500" type="screen16x9"/>
  <p:notesSz cx="6858000" cy="9144000"/>
  <p:embeddedFontLst>
    <p:embeddedFont>
      <p:font typeface="Monotype Corsiva" panose="03010101010201010101" pitchFamily="66" charset="0"/>
      <p:italic r:id="rId15"/>
    </p:embeddedFont>
    <p:embeddedFont>
      <p:font typeface="Playfair Display" panose="00000500000000000000" pitchFamily="2" charset="0"/>
      <p:regular r:id="rId16"/>
      <p:bold r:id="rId17"/>
      <p:italic r:id="rId18"/>
      <p:boldItalic r:id="rId19"/>
    </p:embeddedFont>
    <p:embeddedFont>
      <p:font typeface="Proxima Nova" panose="020B0604020202020204" charset="0"/>
      <p:regular r:id="rId20"/>
      <p:bold r:id="rId21"/>
      <p:italic r:id="rId22"/>
      <p:boldItalic r:id="rId23"/>
    </p:embeddedFont>
    <p:embeddedFont>
      <p:font typeface="Raleway" pitchFamily="2" charset="0"/>
      <p:regular r:id="rId24"/>
      <p:bold r:id="rId25"/>
      <p:italic r:id="rId26"/>
      <p:boldItalic r:id="rId27"/>
    </p:embeddedFont>
    <p:embeddedFont>
      <p:font typeface="Zen Antique"/>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in Ali" initials="YA" lastIdx="1" clrIdx="0">
    <p:extLst>
      <p:ext uri="{19B8F6BF-5375-455C-9EA6-DF929625EA0E}">
        <p15:presenceInfo xmlns:p15="http://schemas.microsoft.com/office/powerpoint/2012/main" userId="7c4f2d8a87d2f5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E7F485-99C3-4F17-93C4-D88276CEA73A}">
  <a:tblStyle styleId="{3DE7F485-99C3-4F17-93C4-D88276CEA7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2" y="-10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2-05T12:32:39.469"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ca5019a0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ca5019a0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7"/>
        <p:cNvGrpSpPr/>
        <p:nvPr/>
      </p:nvGrpSpPr>
      <p:grpSpPr>
        <a:xfrm>
          <a:off x="0" y="0"/>
          <a:ext cx="0" cy="0"/>
          <a:chOff x="0" y="0"/>
          <a:chExt cx="0" cy="0"/>
        </a:xfrm>
      </p:grpSpPr>
      <p:sp>
        <p:nvSpPr>
          <p:cNvPr id="13598" name="Google Shape;13598;g13cafa77b70_0_2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9" name="Google Shape;13599;g13cafa77b70_0_2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3bad402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3bad402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463f165c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463f165c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463f165c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463f165c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41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80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3ca5019a0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3ca5019a0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ca5019a0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ca5019a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ca5019a0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ca5019a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275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225905" y="1527646"/>
            <a:ext cx="7178100" cy="13899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5000" b="1"/>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042257" y="3008974"/>
            <a:ext cx="4361700" cy="4650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rotWithShape="1">
          <a:blip r:embed="rId3">
            <a:alphaModFix/>
          </a:blip>
          <a:srcRect l="4242" t="3342" r="4707" b="2237"/>
          <a:stretch/>
        </p:blipFill>
        <p:spPr>
          <a:xfrm flipH="1">
            <a:off x="407399" y="147550"/>
            <a:ext cx="8325952" cy="48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243"/>
        <p:cNvGrpSpPr/>
        <p:nvPr/>
      </p:nvGrpSpPr>
      <p:grpSpPr>
        <a:xfrm>
          <a:off x="0" y="0"/>
          <a:ext cx="0" cy="0"/>
          <a:chOff x="0" y="0"/>
          <a:chExt cx="0" cy="0"/>
        </a:xfrm>
      </p:grpSpPr>
      <p:pic>
        <p:nvPicPr>
          <p:cNvPr id="244" name="Google Shape;244;p38"/>
          <p:cNvPicPr preferRelativeResize="0"/>
          <p:nvPr/>
        </p:nvPicPr>
        <p:blipFill>
          <a:blip r:embed="rId2">
            <a:alphaModFix amt="35000"/>
          </a:blip>
          <a:stretch>
            <a:fillRect/>
          </a:stretch>
        </p:blipFill>
        <p:spPr>
          <a:xfrm rot="10800000" flipH="1">
            <a:off x="0" y="0"/>
            <a:ext cx="9144000" cy="5143500"/>
          </a:xfrm>
          <a:prstGeom prst="rect">
            <a:avLst/>
          </a:prstGeom>
          <a:noFill/>
          <a:ln>
            <a:noFill/>
          </a:ln>
        </p:spPr>
      </p:pic>
      <p:pic>
        <p:nvPicPr>
          <p:cNvPr id="245" name="Google Shape;245;p38"/>
          <p:cNvPicPr preferRelativeResize="0"/>
          <p:nvPr/>
        </p:nvPicPr>
        <p:blipFill rotWithShape="1">
          <a:blip r:embed="rId3">
            <a:alphaModFix/>
          </a:blip>
          <a:srcRect/>
          <a:stretch/>
        </p:blipFill>
        <p:spPr>
          <a:xfrm>
            <a:off x="-1" y="0"/>
            <a:ext cx="9144008"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246"/>
        <p:cNvGrpSpPr/>
        <p:nvPr/>
      </p:nvGrpSpPr>
      <p:grpSpPr>
        <a:xfrm>
          <a:off x="0" y="0"/>
          <a:ext cx="0" cy="0"/>
          <a:chOff x="0" y="0"/>
          <a:chExt cx="0" cy="0"/>
        </a:xfrm>
      </p:grpSpPr>
      <p:pic>
        <p:nvPicPr>
          <p:cNvPr id="247" name="Google Shape;247;p39"/>
          <p:cNvPicPr preferRelativeResize="0"/>
          <p:nvPr/>
        </p:nvPicPr>
        <p:blipFill>
          <a:blip r:embed="rId2">
            <a:alphaModFix amt="35000"/>
          </a:blip>
          <a:stretch>
            <a:fillRect/>
          </a:stretch>
        </p:blipFill>
        <p:spPr>
          <a:xfrm>
            <a:off x="0" y="0"/>
            <a:ext cx="9144000" cy="5143500"/>
          </a:xfrm>
          <a:prstGeom prst="rect">
            <a:avLst/>
          </a:prstGeom>
          <a:noFill/>
          <a:ln>
            <a:noFill/>
          </a:ln>
        </p:spPr>
      </p:pic>
      <p:pic>
        <p:nvPicPr>
          <p:cNvPr id="248" name="Google Shape;248;p39"/>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mt="35000"/>
          </a:blip>
          <a:stretch>
            <a:fillRect/>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a:stretch/>
        </p:blipFill>
        <p:spPr>
          <a:xfrm>
            <a:off x="-4" y="0"/>
            <a:ext cx="9144000" cy="5143493"/>
          </a:xfrm>
          <a:prstGeom prst="rect">
            <a:avLst/>
          </a:prstGeom>
          <a:noFill/>
          <a:ln>
            <a:noFill/>
          </a:ln>
        </p:spPr>
      </p:pic>
      <p:sp>
        <p:nvSpPr>
          <p:cNvPr id="16" name="Google Shape;16;p3"/>
          <p:cNvSpPr txBox="1">
            <a:spLocks noGrp="1"/>
          </p:cNvSpPr>
          <p:nvPr>
            <p:ph type="title"/>
          </p:nvPr>
        </p:nvSpPr>
        <p:spPr>
          <a:xfrm>
            <a:off x="2509688" y="2487838"/>
            <a:ext cx="4494300" cy="986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5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377538" y="1657100"/>
            <a:ext cx="1626600" cy="1074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509688" y="3387238"/>
            <a:ext cx="4494300" cy="41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35000"/>
          </a:blip>
          <a:stretch>
            <a:fillRect/>
          </a:stretch>
        </p:blipFill>
        <p:spPr>
          <a:xfrm flipH="1">
            <a:off x="0" y="-38100"/>
            <a:ext cx="9144000" cy="5143500"/>
          </a:xfrm>
          <a:prstGeom prst="rect">
            <a:avLst/>
          </a:prstGeom>
          <a:noFill/>
          <a:ln>
            <a:noFill/>
          </a:ln>
        </p:spPr>
      </p:pic>
      <p:sp>
        <p:nvSpPr>
          <p:cNvPr id="21" name="Google Shape;21;p4"/>
          <p:cNvSpPr txBox="1">
            <a:spLocks noGrp="1"/>
          </p:cNvSpPr>
          <p:nvPr>
            <p:ph type="body" idx="1"/>
          </p:nvPr>
        </p:nvSpPr>
        <p:spPr>
          <a:xfrm>
            <a:off x="720000" y="1238200"/>
            <a:ext cx="7704000" cy="498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2" name="Google Shape;22;p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b="1"/>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pic>
        <p:nvPicPr>
          <p:cNvPr id="23" name="Google Shape;23;p4"/>
          <p:cNvPicPr preferRelativeResize="0"/>
          <p:nvPr/>
        </p:nvPicPr>
        <p:blipFill rotWithShape="1">
          <a:blip r:embed="rId3">
            <a:alphaModFix/>
          </a:blip>
          <a:srcRect/>
          <a:stretch/>
        </p:blipFill>
        <p:spPr>
          <a:xfrm>
            <a:off x="0" y="0"/>
            <a:ext cx="9144004"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mt="35000"/>
          </a:blip>
          <a:stretch>
            <a:fillRect/>
          </a:stretch>
        </p:blipFill>
        <p:spPr>
          <a:xfrm>
            <a:off x="0" y="0"/>
            <a:ext cx="9144000" cy="5143500"/>
          </a:xfrm>
          <a:prstGeom prst="rect">
            <a:avLst/>
          </a:prstGeom>
          <a:noFill/>
          <a:ln>
            <a:noFill/>
          </a:ln>
        </p:spPr>
      </p:pic>
      <p:pic>
        <p:nvPicPr>
          <p:cNvPr id="26" name="Google Shape;26;p5"/>
          <p:cNvPicPr preferRelativeResize="0"/>
          <p:nvPr/>
        </p:nvPicPr>
        <p:blipFill rotWithShape="1">
          <a:blip r:embed="rId3">
            <a:alphaModFix/>
          </a:blip>
          <a:srcRect/>
          <a:stretch/>
        </p:blipFill>
        <p:spPr>
          <a:xfrm rot="10800000" flipH="1">
            <a:off x="3" y="0"/>
            <a:ext cx="9143984" cy="5143500"/>
          </a:xfrm>
          <a:prstGeom prst="rect">
            <a:avLst/>
          </a:prstGeom>
          <a:noFill/>
          <a:ln>
            <a:noFill/>
          </a:ln>
        </p:spPr>
      </p:pic>
      <p:sp>
        <p:nvSpPr>
          <p:cNvPr id="27" name="Google Shape;27;p5"/>
          <p:cNvSpPr txBox="1">
            <a:spLocks noGrp="1"/>
          </p:cNvSpPr>
          <p:nvPr>
            <p:ph type="subTitle" idx="1"/>
          </p:nvPr>
        </p:nvSpPr>
        <p:spPr>
          <a:xfrm>
            <a:off x="798102" y="2219025"/>
            <a:ext cx="37491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Font typeface="Zen Antique"/>
              <a:buNone/>
              <a:defRPr sz="2200" b="1">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28" name="Google Shape;28;p5"/>
          <p:cNvSpPr txBox="1">
            <a:spLocks noGrp="1"/>
          </p:cNvSpPr>
          <p:nvPr>
            <p:ph type="subTitle" idx="2"/>
          </p:nvPr>
        </p:nvSpPr>
        <p:spPr>
          <a:xfrm>
            <a:off x="4596602" y="3014309"/>
            <a:ext cx="37491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Font typeface="Zen Antique"/>
              <a:buNone/>
              <a:defRPr sz="2200" b="1">
                <a:latin typeface="Playfair Display"/>
                <a:ea typeface="Playfair Display"/>
                <a:cs typeface="Playfair Display"/>
                <a:sym typeface="Playfair Display"/>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29" name="Google Shape;29;p5"/>
          <p:cNvSpPr txBox="1">
            <a:spLocks noGrp="1"/>
          </p:cNvSpPr>
          <p:nvPr>
            <p:ph type="subTitle" idx="3"/>
          </p:nvPr>
        </p:nvSpPr>
        <p:spPr>
          <a:xfrm>
            <a:off x="796200" y="2503889"/>
            <a:ext cx="37533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30" name="Google Shape;30;p5"/>
          <p:cNvSpPr txBox="1">
            <a:spLocks noGrp="1"/>
          </p:cNvSpPr>
          <p:nvPr>
            <p:ph type="subTitle" idx="4"/>
          </p:nvPr>
        </p:nvSpPr>
        <p:spPr>
          <a:xfrm>
            <a:off x="4594500" y="3299174"/>
            <a:ext cx="3753300" cy="84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31" name="Google Shape;31;p5"/>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b="1"/>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
        <p:cNvGrpSpPr/>
        <p:nvPr/>
      </p:nvGrpSpPr>
      <p:grpSpPr>
        <a:xfrm>
          <a:off x="0" y="0"/>
          <a:ext cx="0" cy="0"/>
          <a:chOff x="0" y="0"/>
          <a:chExt cx="0" cy="0"/>
        </a:xfrm>
      </p:grpSpPr>
      <p:pic>
        <p:nvPicPr>
          <p:cNvPr id="60" name="Google Shape;60;p13"/>
          <p:cNvPicPr preferRelativeResize="0"/>
          <p:nvPr/>
        </p:nvPicPr>
        <p:blipFill>
          <a:blip r:embed="rId2">
            <a:alphaModFix amt="35000"/>
          </a:blip>
          <a:stretch>
            <a:fillRect/>
          </a:stretch>
        </p:blipFill>
        <p:spPr>
          <a:xfrm rot="10800000">
            <a:off x="0" y="0"/>
            <a:ext cx="9144000" cy="5143500"/>
          </a:xfrm>
          <a:prstGeom prst="rect">
            <a:avLst/>
          </a:prstGeom>
          <a:noFill/>
          <a:ln>
            <a:noFill/>
          </a:ln>
        </p:spPr>
      </p:pic>
      <p:sp>
        <p:nvSpPr>
          <p:cNvPr id="61" name="Google Shape;61;p13"/>
          <p:cNvSpPr txBox="1">
            <a:spLocks noGrp="1"/>
          </p:cNvSpPr>
          <p:nvPr>
            <p:ph type="title"/>
          </p:nvPr>
        </p:nvSpPr>
        <p:spPr>
          <a:xfrm>
            <a:off x="2062200" y="1398150"/>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3"/>
          <p:cNvSpPr txBox="1">
            <a:spLocks noGrp="1"/>
          </p:cNvSpPr>
          <p:nvPr>
            <p:ph type="title" idx="2" hasCustomPrompt="1"/>
          </p:nvPr>
        </p:nvSpPr>
        <p:spPr>
          <a:xfrm>
            <a:off x="974100" y="1398275"/>
            <a:ext cx="1084200" cy="50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
          </p:nvPr>
        </p:nvSpPr>
        <p:spPr>
          <a:xfrm>
            <a:off x="2062200" y="1719700"/>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3"/>
          </p:nvPr>
        </p:nvSpPr>
        <p:spPr>
          <a:xfrm>
            <a:off x="5640300" y="1398275"/>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5" name="Google Shape;65;p13"/>
          <p:cNvSpPr txBox="1">
            <a:spLocks noGrp="1"/>
          </p:cNvSpPr>
          <p:nvPr>
            <p:ph type="title" idx="4" hasCustomPrompt="1"/>
          </p:nvPr>
        </p:nvSpPr>
        <p:spPr>
          <a:xfrm>
            <a:off x="4552200" y="1478280"/>
            <a:ext cx="10881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subTitle" idx="5"/>
          </p:nvPr>
        </p:nvSpPr>
        <p:spPr>
          <a:xfrm>
            <a:off x="5640300" y="1719700"/>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6"/>
          </p:nvPr>
        </p:nvSpPr>
        <p:spPr>
          <a:xfrm>
            <a:off x="2062200" y="2447551"/>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 name="Google Shape;68;p13"/>
          <p:cNvSpPr txBox="1">
            <a:spLocks noGrp="1"/>
          </p:cNvSpPr>
          <p:nvPr>
            <p:ph type="title" idx="7" hasCustomPrompt="1"/>
          </p:nvPr>
        </p:nvSpPr>
        <p:spPr>
          <a:xfrm>
            <a:off x="974100" y="2521536"/>
            <a:ext cx="10881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8"/>
          </p:nvPr>
        </p:nvSpPr>
        <p:spPr>
          <a:xfrm>
            <a:off x="2062200" y="2766151"/>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9"/>
          </p:nvPr>
        </p:nvSpPr>
        <p:spPr>
          <a:xfrm>
            <a:off x="5640300" y="2447550"/>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title" idx="13" hasCustomPrompt="1"/>
          </p:nvPr>
        </p:nvSpPr>
        <p:spPr>
          <a:xfrm>
            <a:off x="4552200" y="2521536"/>
            <a:ext cx="10881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4"/>
          </p:nvPr>
        </p:nvSpPr>
        <p:spPr>
          <a:xfrm>
            <a:off x="5640300" y="2766150"/>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15"/>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b="1"/>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74" name="Google Shape;74;p13"/>
          <p:cNvSpPr txBox="1">
            <a:spLocks noGrp="1"/>
          </p:cNvSpPr>
          <p:nvPr>
            <p:ph type="title" idx="16"/>
          </p:nvPr>
        </p:nvSpPr>
        <p:spPr>
          <a:xfrm>
            <a:off x="2062200" y="3494000"/>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17" hasCustomPrompt="1"/>
          </p:nvPr>
        </p:nvSpPr>
        <p:spPr>
          <a:xfrm>
            <a:off x="974100" y="3567986"/>
            <a:ext cx="10881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8"/>
          </p:nvPr>
        </p:nvSpPr>
        <p:spPr>
          <a:xfrm>
            <a:off x="2062200" y="3812601"/>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19"/>
          </p:nvPr>
        </p:nvSpPr>
        <p:spPr>
          <a:xfrm>
            <a:off x="5640300" y="3494000"/>
            <a:ext cx="2529600" cy="453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title" idx="20" hasCustomPrompt="1"/>
          </p:nvPr>
        </p:nvSpPr>
        <p:spPr>
          <a:xfrm>
            <a:off x="4552200" y="3567986"/>
            <a:ext cx="1088100" cy="502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5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21"/>
          </p:nvPr>
        </p:nvSpPr>
        <p:spPr>
          <a:xfrm>
            <a:off x="5640300" y="3812600"/>
            <a:ext cx="252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80" name="Google Shape;80;p13"/>
          <p:cNvPicPr preferRelativeResize="0"/>
          <p:nvPr/>
        </p:nvPicPr>
        <p:blipFill rotWithShape="1">
          <a:blip r:embed="rId3">
            <a:alphaModFix/>
          </a:blip>
          <a:srcRect/>
          <a:stretch/>
        </p:blipFill>
        <p:spPr>
          <a:xfrm rot="10800000">
            <a:off x="-26659" y="0"/>
            <a:ext cx="9143984"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03"/>
        <p:cNvGrpSpPr/>
        <p:nvPr/>
      </p:nvGrpSpPr>
      <p:grpSpPr>
        <a:xfrm>
          <a:off x="0" y="0"/>
          <a:ext cx="0" cy="0"/>
          <a:chOff x="0" y="0"/>
          <a:chExt cx="0" cy="0"/>
        </a:xfrm>
      </p:grpSpPr>
      <p:pic>
        <p:nvPicPr>
          <p:cNvPr id="104" name="Google Shape;104;p18"/>
          <p:cNvPicPr preferRelativeResize="0"/>
          <p:nvPr/>
        </p:nvPicPr>
        <p:blipFill>
          <a:blip r:embed="rId2">
            <a:alphaModFix amt="35000"/>
          </a:blip>
          <a:stretch>
            <a:fillRect/>
          </a:stretch>
        </p:blipFill>
        <p:spPr>
          <a:xfrm rot="10800000">
            <a:off x="0" y="-38100"/>
            <a:ext cx="9144000" cy="5143500"/>
          </a:xfrm>
          <a:prstGeom prst="rect">
            <a:avLst/>
          </a:prstGeom>
          <a:noFill/>
          <a:ln>
            <a:noFill/>
          </a:ln>
        </p:spPr>
      </p:pic>
      <p:pic>
        <p:nvPicPr>
          <p:cNvPr id="105" name="Google Shape;105;p18"/>
          <p:cNvPicPr preferRelativeResize="0"/>
          <p:nvPr/>
        </p:nvPicPr>
        <p:blipFill rotWithShape="1">
          <a:blip r:embed="rId3">
            <a:alphaModFix/>
          </a:blip>
          <a:srcRect/>
          <a:stretch/>
        </p:blipFill>
        <p:spPr>
          <a:xfrm rot="10800000" flipH="1">
            <a:off x="-26660" y="0"/>
            <a:ext cx="9143984" cy="5143500"/>
          </a:xfrm>
          <a:prstGeom prst="rect">
            <a:avLst/>
          </a:prstGeom>
          <a:noFill/>
          <a:ln>
            <a:noFill/>
          </a:ln>
        </p:spPr>
      </p:pic>
      <p:sp>
        <p:nvSpPr>
          <p:cNvPr id="106" name="Google Shape;106;p18"/>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b="1"/>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2"/>
        <p:cNvGrpSpPr/>
        <p:nvPr/>
      </p:nvGrpSpPr>
      <p:grpSpPr>
        <a:xfrm>
          <a:off x="0" y="0"/>
          <a:ext cx="0" cy="0"/>
          <a:chOff x="0" y="0"/>
          <a:chExt cx="0" cy="0"/>
        </a:xfrm>
      </p:grpSpPr>
      <p:pic>
        <p:nvPicPr>
          <p:cNvPr id="163" name="Google Shape;163;p30"/>
          <p:cNvPicPr preferRelativeResize="0"/>
          <p:nvPr/>
        </p:nvPicPr>
        <p:blipFill>
          <a:blip r:embed="rId2">
            <a:alphaModFix amt="35000"/>
          </a:blip>
          <a:stretch>
            <a:fillRect/>
          </a:stretch>
        </p:blipFill>
        <p:spPr>
          <a:xfrm>
            <a:off x="0" y="0"/>
            <a:ext cx="9144000" cy="5143500"/>
          </a:xfrm>
          <a:prstGeom prst="rect">
            <a:avLst/>
          </a:prstGeom>
          <a:noFill/>
          <a:ln>
            <a:noFill/>
          </a:ln>
        </p:spPr>
      </p:pic>
      <p:pic>
        <p:nvPicPr>
          <p:cNvPr id="164" name="Google Shape;164;p30"/>
          <p:cNvPicPr preferRelativeResize="0"/>
          <p:nvPr/>
        </p:nvPicPr>
        <p:blipFill rotWithShape="1">
          <a:blip r:embed="rId3">
            <a:alphaModFix/>
          </a:blip>
          <a:srcRect/>
          <a:stretch/>
        </p:blipFill>
        <p:spPr>
          <a:xfrm rot="10800000" flipH="1">
            <a:off x="-26660" y="0"/>
            <a:ext cx="9143984" cy="5143500"/>
          </a:xfrm>
          <a:prstGeom prst="rect">
            <a:avLst/>
          </a:prstGeom>
          <a:noFill/>
          <a:ln>
            <a:noFill/>
          </a:ln>
        </p:spPr>
      </p:pic>
      <p:sp>
        <p:nvSpPr>
          <p:cNvPr id="165" name="Google Shape;165;p30"/>
          <p:cNvSpPr txBox="1">
            <a:spLocks noGrp="1"/>
          </p:cNvSpPr>
          <p:nvPr>
            <p:ph type="title"/>
          </p:nvPr>
        </p:nvSpPr>
        <p:spPr>
          <a:xfrm>
            <a:off x="1844442" y="1686518"/>
            <a:ext cx="2587800" cy="36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b="1"/>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66" name="Google Shape;166;p30"/>
          <p:cNvSpPr txBox="1">
            <a:spLocks noGrp="1"/>
          </p:cNvSpPr>
          <p:nvPr>
            <p:ph type="subTitle" idx="1"/>
          </p:nvPr>
        </p:nvSpPr>
        <p:spPr>
          <a:xfrm>
            <a:off x="1844429" y="1891390"/>
            <a:ext cx="2587800" cy="5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30"/>
          <p:cNvSpPr txBox="1">
            <a:spLocks noGrp="1"/>
          </p:cNvSpPr>
          <p:nvPr>
            <p:ph type="title" idx="2"/>
          </p:nvPr>
        </p:nvSpPr>
        <p:spPr>
          <a:xfrm>
            <a:off x="5481867" y="1686518"/>
            <a:ext cx="2587800" cy="36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b="1"/>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68" name="Google Shape;168;p30"/>
          <p:cNvSpPr txBox="1">
            <a:spLocks noGrp="1"/>
          </p:cNvSpPr>
          <p:nvPr>
            <p:ph type="subTitle" idx="3"/>
          </p:nvPr>
        </p:nvSpPr>
        <p:spPr>
          <a:xfrm>
            <a:off x="5481854" y="1891390"/>
            <a:ext cx="2587800" cy="5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30"/>
          <p:cNvSpPr txBox="1">
            <a:spLocks noGrp="1"/>
          </p:cNvSpPr>
          <p:nvPr>
            <p:ph type="title" idx="4"/>
          </p:nvPr>
        </p:nvSpPr>
        <p:spPr>
          <a:xfrm>
            <a:off x="3663154" y="3076139"/>
            <a:ext cx="2587800" cy="36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200" b="1"/>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70" name="Google Shape;170;p30"/>
          <p:cNvSpPr txBox="1">
            <a:spLocks noGrp="1"/>
          </p:cNvSpPr>
          <p:nvPr>
            <p:ph type="subTitle" idx="5"/>
          </p:nvPr>
        </p:nvSpPr>
        <p:spPr>
          <a:xfrm>
            <a:off x="3663142" y="3277364"/>
            <a:ext cx="2587800" cy="58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30"/>
          <p:cNvSpPr txBox="1">
            <a:spLocks noGrp="1"/>
          </p:cNvSpPr>
          <p:nvPr>
            <p:ph type="title" idx="6"/>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b="1"/>
            </a:lvl1pPr>
            <a:lvl2pPr lvl="1" algn="ctr" rtl="0">
              <a:spcBef>
                <a:spcPts val="0"/>
              </a:spcBef>
              <a:spcAft>
                <a:spcPts val="0"/>
              </a:spcAft>
              <a:buSzPts val="3100"/>
              <a:buNone/>
              <a:defRPr sz="3100" b="1"/>
            </a:lvl2pPr>
            <a:lvl3pPr lvl="2" algn="ctr" rtl="0">
              <a:spcBef>
                <a:spcPts val="0"/>
              </a:spcBef>
              <a:spcAft>
                <a:spcPts val="0"/>
              </a:spcAft>
              <a:buSzPts val="3100"/>
              <a:buNone/>
              <a:defRPr sz="3100" b="1"/>
            </a:lvl3pPr>
            <a:lvl4pPr lvl="3" algn="ctr" rtl="0">
              <a:spcBef>
                <a:spcPts val="0"/>
              </a:spcBef>
              <a:spcAft>
                <a:spcPts val="0"/>
              </a:spcAft>
              <a:buSzPts val="3100"/>
              <a:buNone/>
              <a:defRPr sz="3100" b="1"/>
            </a:lvl4pPr>
            <a:lvl5pPr lvl="4" algn="ctr" rtl="0">
              <a:spcBef>
                <a:spcPts val="0"/>
              </a:spcBef>
              <a:spcAft>
                <a:spcPts val="0"/>
              </a:spcAft>
              <a:buSzPts val="3100"/>
              <a:buNone/>
              <a:defRPr sz="3100" b="1"/>
            </a:lvl5pPr>
            <a:lvl6pPr lvl="5" algn="ctr" rtl="0">
              <a:spcBef>
                <a:spcPts val="0"/>
              </a:spcBef>
              <a:spcAft>
                <a:spcPts val="0"/>
              </a:spcAft>
              <a:buSzPts val="3100"/>
              <a:buNone/>
              <a:defRPr sz="3100" b="1"/>
            </a:lvl6pPr>
            <a:lvl7pPr lvl="6" algn="ctr" rtl="0">
              <a:spcBef>
                <a:spcPts val="0"/>
              </a:spcBef>
              <a:spcAft>
                <a:spcPts val="0"/>
              </a:spcAft>
              <a:buSzPts val="3100"/>
              <a:buNone/>
              <a:defRPr sz="3100" b="1"/>
            </a:lvl7pPr>
            <a:lvl8pPr lvl="7" algn="ctr" rtl="0">
              <a:spcBef>
                <a:spcPts val="0"/>
              </a:spcBef>
              <a:spcAft>
                <a:spcPts val="0"/>
              </a:spcAft>
              <a:buSzPts val="3100"/>
              <a:buNone/>
              <a:defRPr sz="3100" b="1"/>
            </a:lvl8pPr>
            <a:lvl9pPr lvl="8" algn="ctr" rtl="0">
              <a:spcBef>
                <a:spcPts val="0"/>
              </a:spcBef>
              <a:spcAft>
                <a:spcPts val="0"/>
              </a:spcAft>
              <a:buSzPts val="3100"/>
              <a:buNone/>
              <a:defRPr sz="3100" b="1"/>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0"/>
        <p:cNvGrpSpPr/>
        <p:nvPr/>
      </p:nvGrpSpPr>
      <p:grpSpPr>
        <a:xfrm>
          <a:off x="0" y="0"/>
          <a:ext cx="0" cy="0"/>
          <a:chOff x="0" y="0"/>
          <a:chExt cx="0" cy="0"/>
        </a:xfrm>
      </p:grpSpPr>
      <p:pic>
        <p:nvPicPr>
          <p:cNvPr id="241" name="Google Shape;241;p37"/>
          <p:cNvPicPr preferRelativeResize="0"/>
          <p:nvPr/>
        </p:nvPicPr>
        <p:blipFill>
          <a:blip r:embed="rId2">
            <a:alphaModFix amt="35000"/>
          </a:blip>
          <a:stretch>
            <a:fillRect/>
          </a:stretch>
        </p:blipFill>
        <p:spPr>
          <a:xfrm flipH="1">
            <a:off x="0" y="0"/>
            <a:ext cx="9144000" cy="5143500"/>
          </a:xfrm>
          <a:prstGeom prst="rect">
            <a:avLst/>
          </a:prstGeom>
          <a:noFill/>
          <a:ln>
            <a:noFill/>
          </a:ln>
        </p:spPr>
      </p:pic>
      <p:pic>
        <p:nvPicPr>
          <p:cNvPr id="242" name="Google Shape;242;p37"/>
          <p:cNvPicPr preferRelativeResize="0"/>
          <p:nvPr/>
        </p:nvPicPr>
        <p:blipFill rotWithShape="1">
          <a:blip r:embed="rId3">
            <a:alphaModFix/>
          </a:blip>
          <a:srcRect/>
          <a:stretch/>
        </p:blipFill>
        <p:spPr>
          <a:xfrm>
            <a:off x="1" y="0"/>
            <a:ext cx="9144000" cy="51435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2800"/>
              <a:buFont typeface="Playfair Display"/>
              <a:buNone/>
              <a:defRPr sz="28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marL="914400" lvl="1"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15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4" r:id="rId7"/>
    <p:sldLayoutId id="2147483676"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1" name="Google Shape;251;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Mobile_phone" TargetMode="External"/><Relationship Id="rId13" Type="http://schemas.openxmlformats.org/officeDocument/2006/relationships/hyperlink" Target="https://en.wikipedia.org/wiki/China" TargetMode="External"/><Relationship Id="rId18" Type="http://schemas.openxmlformats.org/officeDocument/2006/relationships/hyperlink" Target="https://en.wikipedia.org/wiki/Bangladeshi_economy" TargetMode="External"/><Relationship Id="rId3" Type="http://schemas.openxmlformats.org/officeDocument/2006/relationships/hyperlink" Target="https://en.wikipedia.org/wiki/Conglomerate_(company)" TargetMode="External"/><Relationship Id="rId21" Type="http://schemas.openxmlformats.org/officeDocument/2006/relationships/hyperlink" Target="https://en.wikipedia.org/wiki/Walton_Group#cite_note-6" TargetMode="External"/><Relationship Id="rId7" Type="http://schemas.openxmlformats.org/officeDocument/2006/relationships/hyperlink" Target="https://en.wikipedia.org/wiki/Home_appliance" TargetMode="External"/><Relationship Id="rId12" Type="http://schemas.openxmlformats.org/officeDocument/2006/relationships/hyperlink" Target="https://en.wikipedia.org/wiki/Walton_Group#cite_note-2" TargetMode="External"/><Relationship Id="rId17" Type="http://schemas.openxmlformats.org/officeDocument/2006/relationships/hyperlink" Target="https://en.wikipedia.org/wiki/Walton_Group#cite_note-4" TargetMode="External"/><Relationship Id="rId25" Type="http://schemas.openxmlformats.org/officeDocument/2006/relationships/hyperlink" Target="https://en.wikipedia.org/wiki/Walton_Group#cite_note-9" TargetMode="External"/><Relationship Id="rId2" Type="http://schemas.openxmlformats.org/officeDocument/2006/relationships/notesSlide" Target="../notesSlides/notesSlide2.xml"/><Relationship Id="rId16" Type="http://schemas.openxmlformats.org/officeDocument/2006/relationships/hyperlink" Target="https://en.wikipedia.org/wiki/Walton_Group#cite_note-3" TargetMode="External"/><Relationship Id="rId20" Type="http://schemas.openxmlformats.org/officeDocument/2006/relationships/hyperlink" Target="https://en.wikipedia.org/wiki/Walton_Group#cite_note-5" TargetMode="External"/><Relationship Id="rId1" Type="http://schemas.openxmlformats.org/officeDocument/2006/relationships/slideLayout" Target="../slideLayouts/slideLayout3.xml"/><Relationship Id="rId6" Type="http://schemas.openxmlformats.org/officeDocument/2006/relationships/hyperlink" Target="https://en.wikipedia.org/wiki/Consumer_electronics" TargetMode="External"/><Relationship Id="rId11" Type="http://schemas.openxmlformats.org/officeDocument/2006/relationships/hyperlink" Target="https://en.wikipedia.org/wiki/Walton_Group#cite_note-1" TargetMode="External"/><Relationship Id="rId24" Type="http://schemas.openxmlformats.org/officeDocument/2006/relationships/hyperlink" Target="https://en.wikipedia.org/wiki/CSR_Centre" TargetMode="External"/><Relationship Id="rId5" Type="http://schemas.openxmlformats.org/officeDocument/2006/relationships/hyperlink" Target="https://en.wikipedia.org/wiki/Bangladesh" TargetMode="External"/><Relationship Id="rId15" Type="http://schemas.openxmlformats.org/officeDocument/2006/relationships/hyperlink" Target="https://en.wikipedia.org/wiki/United_States" TargetMode="External"/><Relationship Id="rId23" Type="http://schemas.openxmlformats.org/officeDocument/2006/relationships/hyperlink" Target="https://en.wikipedia.org/wiki/Walton_Group#cite_note-8" TargetMode="External"/><Relationship Id="rId10" Type="http://schemas.openxmlformats.org/officeDocument/2006/relationships/hyperlink" Target="https://en.wikipedia.org/wiki/Retail" TargetMode="External"/><Relationship Id="rId19" Type="http://schemas.openxmlformats.org/officeDocument/2006/relationships/hyperlink" Target="https://en.wikipedia.org/wiki/Electronics" TargetMode="External"/><Relationship Id="rId4" Type="http://schemas.openxmlformats.org/officeDocument/2006/relationships/hyperlink" Target="https://en.wikipedia.org/wiki/Gazipur_District" TargetMode="External"/><Relationship Id="rId9" Type="http://schemas.openxmlformats.org/officeDocument/2006/relationships/hyperlink" Target="https://en.wikipedia.org/wiki/Automobiles" TargetMode="External"/><Relationship Id="rId14" Type="http://schemas.openxmlformats.org/officeDocument/2006/relationships/hyperlink" Target="https://en.wikipedia.org/wiki/India" TargetMode="External"/><Relationship Id="rId22" Type="http://schemas.openxmlformats.org/officeDocument/2006/relationships/hyperlink" Target="https://en.wikipedia.org/wiki/Walton_Group#cite_note-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Shape 258"/>
        <p:cNvGrpSpPr/>
        <p:nvPr/>
      </p:nvGrpSpPr>
      <p:grpSpPr>
        <a:xfrm>
          <a:off x="0" y="0"/>
          <a:ext cx="0" cy="0"/>
          <a:chOff x="0" y="0"/>
          <a:chExt cx="0" cy="0"/>
        </a:xfrm>
      </p:grpSpPr>
      <p:sp>
        <p:nvSpPr>
          <p:cNvPr id="287" name="Google Shape;287;p43"/>
          <p:cNvSpPr txBox="1">
            <a:spLocks noGrp="1"/>
          </p:cNvSpPr>
          <p:nvPr>
            <p:ph type="ctrTitle"/>
          </p:nvPr>
        </p:nvSpPr>
        <p:spPr>
          <a:xfrm>
            <a:off x="1878807" y="1829977"/>
            <a:ext cx="4557712" cy="21469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i="1" dirty="0">
                <a:solidFill>
                  <a:srgbClr val="FF0000"/>
                </a:solidFill>
              </a:rPr>
              <a:t>Presentation on Walton company</a:t>
            </a:r>
            <a:br>
              <a:rPr lang="en-US" sz="4000" i="1" dirty="0">
                <a:solidFill>
                  <a:srgbClr val="FF0000"/>
                </a:solidFill>
              </a:rPr>
            </a:br>
            <a:r>
              <a:rPr lang="en-US" sz="1800" i="1" dirty="0" err="1">
                <a:solidFill>
                  <a:srgbClr val="FF0000"/>
                </a:solidFill>
              </a:rPr>
              <a:t>Name:Yasin</a:t>
            </a:r>
            <a:r>
              <a:rPr lang="en-US" sz="1800" i="1" dirty="0">
                <a:solidFill>
                  <a:srgbClr val="FF0000"/>
                </a:solidFill>
              </a:rPr>
              <a:t> </a:t>
            </a:r>
            <a:r>
              <a:rPr lang="en-US" sz="1800" i="1" dirty="0" err="1">
                <a:solidFill>
                  <a:srgbClr val="FF0000"/>
                </a:solidFill>
              </a:rPr>
              <a:t>Borkondaz</a:t>
            </a:r>
            <a:br>
              <a:rPr lang="en-US" sz="1800" i="1" dirty="0">
                <a:solidFill>
                  <a:srgbClr val="FF0000"/>
                </a:solidFill>
              </a:rPr>
            </a:br>
            <a:r>
              <a:rPr lang="en-US" sz="1600" i="1" dirty="0">
                <a:solidFill>
                  <a:srgbClr val="FF0000"/>
                </a:solidFill>
              </a:rPr>
              <a:t>Roll:01-041-17</a:t>
            </a:r>
            <a:br>
              <a:rPr lang="en-US" sz="1600" i="1" dirty="0">
                <a:solidFill>
                  <a:srgbClr val="FF0000"/>
                </a:solidFill>
              </a:rPr>
            </a:br>
            <a:r>
              <a:rPr lang="en-US" sz="1600" i="1" dirty="0">
                <a:solidFill>
                  <a:srgbClr val="FF0000"/>
                </a:solidFill>
              </a:rPr>
              <a:t>Batch:41</a:t>
            </a:r>
            <a:br>
              <a:rPr lang="en-US" sz="1600" i="1" dirty="0">
                <a:solidFill>
                  <a:srgbClr val="FF0000"/>
                </a:solidFill>
              </a:rPr>
            </a:br>
            <a:r>
              <a:rPr lang="en-US" sz="1600" i="1" dirty="0" err="1">
                <a:solidFill>
                  <a:srgbClr val="FF0000"/>
                </a:solidFill>
              </a:rPr>
              <a:t>Dept:Geology</a:t>
            </a:r>
            <a:r>
              <a:rPr lang="en-US" sz="1600" i="1" dirty="0">
                <a:solidFill>
                  <a:srgbClr val="FF0000"/>
                </a:solidFill>
              </a:rPr>
              <a:t> and Mining</a:t>
            </a:r>
            <a:br>
              <a:rPr lang="en-US" sz="1600" i="1" dirty="0">
                <a:solidFill>
                  <a:srgbClr val="FF0000"/>
                </a:solidFill>
              </a:rPr>
            </a:br>
            <a:r>
              <a:rPr lang="en-US" sz="1600" i="1" dirty="0">
                <a:solidFill>
                  <a:srgbClr val="FF0000"/>
                </a:solidFill>
              </a:rPr>
              <a:t>Date:07-12-2024</a:t>
            </a:r>
            <a:endParaRPr sz="1600" i="1" dirty="0">
              <a:solidFill>
                <a:srgbClr val="FF0000"/>
              </a:solidFill>
            </a:endParaRPr>
          </a:p>
        </p:txBody>
      </p:sp>
      <p:pic>
        <p:nvPicPr>
          <p:cNvPr id="4" name="Picture 3">
            <a:extLst>
              <a:ext uri="{FF2B5EF4-FFF2-40B4-BE49-F238E27FC236}">
                <a16:creationId xmlns:a16="http://schemas.microsoft.com/office/drawing/2014/main" id="{5B052199-36A1-4D3B-9D69-8AA183A8128E}"/>
              </a:ext>
            </a:extLst>
          </p:cNvPr>
          <p:cNvPicPr>
            <a:picLocks noChangeAspect="1"/>
          </p:cNvPicPr>
          <p:nvPr/>
        </p:nvPicPr>
        <p:blipFill>
          <a:blip r:embed="rId3"/>
          <a:stretch>
            <a:fillRect/>
          </a:stretch>
        </p:blipFill>
        <p:spPr>
          <a:xfrm>
            <a:off x="2814639" y="391192"/>
            <a:ext cx="2671761" cy="14204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dirty="0"/>
              <a:t>Initiatives of Attracting Employee</a:t>
            </a:r>
            <a:endParaRPr i="1" dirty="0"/>
          </a:p>
        </p:txBody>
      </p:sp>
      <p:grpSp>
        <p:nvGrpSpPr>
          <p:cNvPr id="493" name="Google Shape;493;p50"/>
          <p:cNvGrpSpPr/>
          <p:nvPr/>
        </p:nvGrpSpPr>
        <p:grpSpPr>
          <a:xfrm>
            <a:off x="366100" y="4394425"/>
            <a:ext cx="707800" cy="432300"/>
            <a:chOff x="7483275" y="1792700"/>
            <a:chExt cx="707800" cy="432300"/>
          </a:xfrm>
        </p:grpSpPr>
        <p:sp>
          <p:nvSpPr>
            <p:cNvPr id="494" name="Google Shape;494;p50"/>
            <p:cNvSpPr/>
            <p:nvPr/>
          </p:nvSpPr>
          <p:spPr>
            <a:xfrm>
              <a:off x="77587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p:nvPr/>
          </p:nvSpPr>
          <p:spPr>
            <a:xfrm>
              <a:off x="76257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74832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50"/>
          <p:cNvSpPr/>
          <p:nvPr/>
        </p:nvSpPr>
        <p:spPr>
          <a:xfrm>
            <a:off x="7045030" y="1190223"/>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7345330" y="1510124"/>
            <a:ext cx="190200" cy="1902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163345B8-E1C2-4CCD-8BE6-E05A682EACFB}"/>
              </a:ext>
            </a:extLst>
          </p:cNvPr>
          <p:cNvSpPr txBox="1"/>
          <p:nvPr/>
        </p:nvSpPr>
        <p:spPr>
          <a:xfrm>
            <a:off x="1845722" y="1700324"/>
            <a:ext cx="3394841" cy="2523768"/>
          </a:xfrm>
          <a:prstGeom prst="rect">
            <a:avLst/>
          </a:prstGeom>
          <a:noFill/>
        </p:spPr>
        <p:txBody>
          <a:bodyPr wrap="square" rtlCol="0">
            <a:spAutoFit/>
          </a:bodyPr>
          <a:lstStyle/>
          <a:p>
            <a:pPr marL="285750" indent="-285750">
              <a:buClr>
                <a:srgbClr val="0070C0"/>
              </a:buClr>
              <a:buFont typeface="Wingdings" panose="05000000000000000000" pitchFamily="2" charset="2"/>
              <a:buChar char="q"/>
            </a:pPr>
            <a:r>
              <a:rPr lang="en-US" sz="2000" dirty="0">
                <a:latin typeface="Playfair Display" panose="00000500000000000000" pitchFamily="2" charset="0"/>
              </a:rPr>
              <a:t>Non-Discrimination</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Remote Work Policy</a:t>
            </a:r>
          </a:p>
          <a:p>
            <a:pPr marL="285750" indent="-285750">
              <a:buClr>
                <a:srgbClr val="0070C0"/>
              </a:buClr>
              <a:buFont typeface="Wingdings" panose="05000000000000000000" pitchFamily="2" charset="2"/>
              <a:buChar char="q"/>
            </a:pPr>
            <a:r>
              <a:rPr lang="en-US" sz="2000" dirty="0">
                <a:latin typeface="Playfair Display" panose="00000500000000000000" pitchFamily="2" charset="0"/>
              </a:rPr>
              <a:t>Compensation Policy</a:t>
            </a:r>
          </a:p>
          <a:p>
            <a:pPr marL="285750" indent="-285750">
              <a:buClr>
                <a:srgbClr val="0070C0"/>
              </a:buClr>
              <a:buFont typeface="Wingdings" panose="05000000000000000000" pitchFamily="2" charset="2"/>
              <a:buChar char="q"/>
            </a:pPr>
            <a:r>
              <a:rPr lang="en-US" sz="2000" dirty="0">
                <a:latin typeface="Playfair Display" panose="00000500000000000000" pitchFamily="2" charset="0"/>
              </a:rPr>
              <a:t>Leave Policy</a:t>
            </a:r>
          </a:p>
          <a:p>
            <a:pPr marL="285750" indent="-285750">
              <a:buClr>
                <a:srgbClr val="0070C0"/>
              </a:buClr>
              <a:buFont typeface="Wingdings" panose="05000000000000000000" pitchFamily="2" charset="2"/>
              <a:buChar char="q"/>
            </a:pPr>
            <a:r>
              <a:rPr lang="en-US" sz="2000" dirty="0">
                <a:latin typeface="Playfair Display" panose="00000500000000000000" pitchFamily="2" charset="0"/>
              </a:rPr>
              <a:t>Discipline Policy</a:t>
            </a:r>
          </a:p>
          <a:p>
            <a:pPr marL="285750" indent="-285750">
              <a:buClr>
                <a:srgbClr val="0070C0"/>
              </a:buClr>
              <a:buFont typeface="Wingdings" panose="05000000000000000000" pitchFamily="2" charset="2"/>
              <a:buChar char="q"/>
            </a:pPr>
            <a:r>
              <a:rPr lang="en-US" sz="2000" dirty="0">
                <a:latin typeface="Playfair Display" panose="00000500000000000000" pitchFamily="2" charset="0"/>
              </a:rPr>
              <a:t>Nepotism Policy</a:t>
            </a:r>
          </a:p>
          <a:p>
            <a:pPr>
              <a:buClr>
                <a:srgbClr val="0070C0"/>
              </a:buClr>
            </a:pPr>
            <a:endParaRPr lang="en-US" dirty="0">
              <a:latin typeface="Playfair Display" panose="00000500000000000000" pitchFamily="2" charset="0"/>
            </a:endParaRPr>
          </a:p>
          <a:p>
            <a:pPr marL="285750" indent="-285750">
              <a:buClr>
                <a:srgbClr val="0070C0"/>
              </a:buClr>
              <a:buFont typeface="Wingdings" panose="05000000000000000000" pitchFamily="2" charset="2"/>
              <a:buChar char="q"/>
            </a:pPr>
            <a:endParaRPr lang="en-US" dirty="0">
              <a:latin typeface="Playfair Display" panose="00000500000000000000" pitchFamily="2" charset="0"/>
            </a:endParaRPr>
          </a:p>
        </p:txBody>
      </p:sp>
      <p:pic>
        <p:nvPicPr>
          <p:cNvPr id="12" name="Picture 11">
            <a:extLst>
              <a:ext uri="{FF2B5EF4-FFF2-40B4-BE49-F238E27FC236}">
                <a16:creationId xmlns:a16="http://schemas.microsoft.com/office/drawing/2014/main" id="{C2E88D2C-6040-49C8-9112-370B041CAC1F}"/>
              </a:ext>
            </a:extLst>
          </p:cNvPr>
          <p:cNvPicPr>
            <a:picLocks noChangeAspect="1"/>
          </p:cNvPicPr>
          <p:nvPr/>
        </p:nvPicPr>
        <p:blipFill>
          <a:blip r:embed="rId3"/>
          <a:stretch>
            <a:fillRect/>
          </a:stretch>
        </p:blipFill>
        <p:spPr>
          <a:xfrm>
            <a:off x="5240918" y="1877494"/>
            <a:ext cx="2596074" cy="26309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600"/>
        <p:cNvGrpSpPr/>
        <p:nvPr/>
      </p:nvGrpSpPr>
      <p:grpSpPr>
        <a:xfrm>
          <a:off x="0" y="0"/>
          <a:ext cx="0" cy="0"/>
          <a:chOff x="0" y="0"/>
          <a:chExt cx="0" cy="0"/>
        </a:xfrm>
      </p:grpSpPr>
      <p:pic>
        <p:nvPicPr>
          <p:cNvPr id="4" name="Picture 3">
            <a:extLst>
              <a:ext uri="{FF2B5EF4-FFF2-40B4-BE49-F238E27FC236}">
                <a16:creationId xmlns:a16="http://schemas.microsoft.com/office/drawing/2014/main" id="{9DD7FDBA-2D74-4F37-8500-970C4A4788ED}"/>
              </a:ext>
            </a:extLst>
          </p:cNvPr>
          <p:cNvPicPr>
            <a:picLocks noChangeAspect="1"/>
          </p:cNvPicPr>
          <p:nvPr/>
        </p:nvPicPr>
        <p:blipFill>
          <a:blip r:embed="rId3"/>
          <a:stretch>
            <a:fillRect/>
          </a:stretch>
        </p:blipFill>
        <p:spPr>
          <a:xfrm>
            <a:off x="1926355" y="372758"/>
            <a:ext cx="5817060" cy="4126519"/>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4" name="Google Shape;304;p44"/>
          <p:cNvGrpSpPr/>
          <p:nvPr/>
        </p:nvGrpSpPr>
        <p:grpSpPr>
          <a:xfrm>
            <a:off x="875800" y="660050"/>
            <a:ext cx="707800" cy="432300"/>
            <a:chOff x="7483275" y="1792700"/>
            <a:chExt cx="707800" cy="432300"/>
          </a:xfrm>
        </p:grpSpPr>
        <p:sp>
          <p:nvSpPr>
            <p:cNvPr id="305" name="Google Shape;305;p44"/>
            <p:cNvSpPr/>
            <p:nvPr/>
          </p:nvSpPr>
          <p:spPr>
            <a:xfrm>
              <a:off x="77587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4"/>
            <p:cNvSpPr/>
            <p:nvPr/>
          </p:nvSpPr>
          <p:spPr>
            <a:xfrm>
              <a:off x="76257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4"/>
            <p:cNvSpPr/>
            <p:nvPr/>
          </p:nvSpPr>
          <p:spPr>
            <a:xfrm>
              <a:off x="7483275" y="1792700"/>
              <a:ext cx="432300" cy="432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44"/>
          <p:cNvSpPr/>
          <p:nvPr/>
        </p:nvSpPr>
        <p:spPr>
          <a:xfrm>
            <a:off x="7807030" y="728098"/>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4"/>
          <p:cNvSpPr/>
          <p:nvPr/>
        </p:nvSpPr>
        <p:spPr>
          <a:xfrm>
            <a:off x="8107330" y="1047999"/>
            <a:ext cx="190200" cy="1902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Table 4">
            <a:extLst>
              <a:ext uri="{FF2B5EF4-FFF2-40B4-BE49-F238E27FC236}">
                <a16:creationId xmlns:a16="http://schemas.microsoft.com/office/drawing/2014/main" id="{4DE5D18F-4B96-49C3-AFAE-717EF9018E43}"/>
              </a:ext>
            </a:extLst>
          </p:cNvPr>
          <p:cNvGraphicFramePr>
            <a:graphicFrameLocks noGrp="1"/>
          </p:cNvGraphicFramePr>
          <p:nvPr>
            <p:extLst>
              <p:ext uri="{D42A27DB-BD31-4B8C-83A1-F6EECF244321}">
                <p14:modId xmlns:p14="http://schemas.microsoft.com/office/powerpoint/2010/main" val="1400804835"/>
              </p:ext>
            </p:extLst>
          </p:nvPr>
        </p:nvGraphicFramePr>
        <p:xfrm>
          <a:off x="718458" y="1349829"/>
          <a:ext cx="7371722" cy="3505200"/>
        </p:xfrm>
        <a:graphic>
          <a:graphicData uri="http://schemas.openxmlformats.org/drawingml/2006/table">
            <a:tbl>
              <a:tblPr firstRow="1" bandRow="1">
                <a:tableStyleId>{284E427A-3D55-4303-BF80-6455036E1DE7}</a:tableStyleId>
              </a:tblPr>
              <a:tblGrid>
                <a:gridCol w="7371722">
                  <a:extLst>
                    <a:ext uri="{9D8B030D-6E8A-4147-A177-3AD203B41FA5}">
                      <a16:colId xmlns:a16="http://schemas.microsoft.com/office/drawing/2014/main" val="4181130816"/>
                    </a:ext>
                  </a:extLst>
                </a:gridCol>
              </a:tblGrid>
              <a:tr h="3222171">
                <a:tc>
                  <a:txBody>
                    <a:bodyPr/>
                    <a:lstStyle/>
                    <a:p>
                      <a:pPr algn="l"/>
                      <a:r>
                        <a:rPr lang="en-US" sz="1600" b="0" i="0" dirty="0">
                          <a:solidFill>
                            <a:srgbClr val="202122"/>
                          </a:solidFill>
                          <a:effectLst/>
                          <a:latin typeface="Arial" panose="020B0604020202020204" pitchFamily="34" charset="0"/>
                        </a:rPr>
                        <a:t>Walton ( </a:t>
                      </a:r>
                      <a:r>
                        <a:rPr lang="en-US" sz="1600" b="0" i="0" dirty="0" err="1">
                          <a:solidFill>
                            <a:srgbClr val="202122"/>
                          </a:solidFill>
                          <a:effectLst/>
                          <a:latin typeface="Arial" panose="020B0604020202020204" pitchFamily="34" charset="0"/>
                        </a:rPr>
                        <a:t>stylised</a:t>
                      </a:r>
                      <a:r>
                        <a:rPr lang="en-US" sz="1600" b="0" i="0" dirty="0">
                          <a:solidFill>
                            <a:srgbClr val="202122"/>
                          </a:solidFill>
                          <a:effectLst/>
                          <a:latin typeface="Arial" panose="020B0604020202020204" pitchFamily="34" charset="0"/>
                        </a:rPr>
                        <a:t> as WALTON) is a </a:t>
                      </a:r>
                      <a:r>
                        <a:rPr lang="en-US" sz="1600" b="0" i="0" u="none" strike="noStrike" dirty="0">
                          <a:solidFill>
                            <a:srgbClr val="202122"/>
                          </a:solidFill>
                          <a:effectLst/>
                          <a:latin typeface="Arial" panose="020B0604020202020204" pitchFamily="34" charset="0"/>
                          <a:hlinkClick r:id="rId3" tooltip="Conglomerate (company)">
                            <a:extLst>
                              <a:ext uri="{A12FA001-AC4F-418D-AE19-62706E023703}">
                                <ahyp:hlinkClr xmlns:ahyp="http://schemas.microsoft.com/office/drawing/2018/hyperlinkcolor" val="tx"/>
                              </a:ext>
                            </a:extLst>
                          </a:hlinkClick>
                        </a:rPr>
                        <a:t>conglomerate</a:t>
                      </a:r>
                      <a:r>
                        <a:rPr lang="en-US" sz="1600" b="0" i="0" dirty="0">
                          <a:solidFill>
                            <a:srgbClr val="202122"/>
                          </a:solidFill>
                          <a:effectLst/>
                          <a:latin typeface="Arial" panose="020B0604020202020204" pitchFamily="34" charset="0"/>
                        </a:rPr>
                        <a:t> based in </a:t>
                      </a:r>
                      <a:r>
                        <a:rPr lang="en-US" sz="1600" b="0" i="0" u="none" strike="noStrike" dirty="0">
                          <a:solidFill>
                            <a:srgbClr val="202122"/>
                          </a:solidFill>
                          <a:effectLst/>
                          <a:latin typeface="Arial" panose="020B0604020202020204" pitchFamily="34" charset="0"/>
                          <a:hlinkClick r:id="rId4" tooltip="Gazipur District">
                            <a:extLst>
                              <a:ext uri="{A12FA001-AC4F-418D-AE19-62706E023703}">
                                <ahyp:hlinkClr xmlns:ahyp="http://schemas.microsoft.com/office/drawing/2018/hyperlinkcolor" val="tx"/>
                              </a:ext>
                            </a:extLst>
                          </a:hlinkClick>
                        </a:rPr>
                        <a:t>Gazipur</a:t>
                      </a:r>
                      <a:r>
                        <a:rPr lang="en-US" sz="1600" b="0" i="0" dirty="0">
                          <a:solidFill>
                            <a:srgbClr val="202122"/>
                          </a:solidFill>
                          <a:effectLst/>
                          <a:latin typeface="Arial" panose="020B0604020202020204" pitchFamily="34" charset="0"/>
                        </a:rPr>
                        <a:t>, </a:t>
                      </a:r>
                      <a:r>
                        <a:rPr lang="en-US" sz="1600" b="0" i="0" u="none" strike="noStrike" dirty="0">
                          <a:solidFill>
                            <a:srgbClr val="202122"/>
                          </a:solidFill>
                          <a:effectLst/>
                          <a:latin typeface="Arial" panose="020B0604020202020204" pitchFamily="34" charset="0"/>
                          <a:hlinkClick r:id="rId5" tooltip="Bangladesh">
                            <a:extLst>
                              <a:ext uri="{A12FA001-AC4F-418D-AE19-62706E023703}">
                                <ahyp:hlinkClr xmlns:ahyp="http://schemas.microsoft.com/office/drawing/2018/hyperlinkcolor" val="tx"/>
                              </a:ext>
                            </a:extLst>
                          </a:hlinkClick>
                        </a:rPr>
                        <a:t>Bangladesh</a:t>
                      </a:r>
                      <a:r>
                        <a:rPr lang="en-US" sz="1600" b="0" i="0" dirty="0">
                          <a:solidFill>
                            <a:srgbClr val="202122"/>
                          </a:solidFill>
                          <a:effectLst/>
                          <a:latin typeface="Arial" panose="020B0604020202020204" pitchFamily="34" charset="0"/>
                        </a:rPr>
                        <a:t>. It was founded in 1977 by S.M. Nazrul Islam and operates in </a:t>
                      </a:r>
                      <a:r>
                        <a:rPr lang="en-US" sz="1600" b="0" i="0" u="none" strike="noStrike" dirty="0">
                          <a:solidFill>
                            <a:srgbClr val="202122"/>
                          </a:solidFill>
                          <a:effectLst/>
                          <a:latin typeface="Arial" panose="020B0604020202020204" pitchFamily="34" charset="0"/>
                          <a:hlinkClick r:id="rId6" tooltip="Consumer electronics">
                            <a:extLst>
                              <a:ext uri="{A12FA001-AC4F-418D-AE19-62706E023703}">
                                <ahyp:hlinkClr xmlns:ahyp="http://schemas.microsoft.com/office/drawing/2018/hyperlinkcolor" val="tx"/>
                              </a:ext>
                            </a:extLst>
                          </a:hlinkClick>
                        </a:rPr>
                        <a:t>consumer electronics</a:t>
                      </a:r>
                      <a:r>
                        <a:rPr lang="en-US" sz="1600" b="0" i="0" dirty="0">
                          <a:solidFill>
                            <a:srgbClr val="202122"/>
                          </a:solidFill>
                          <a:effectLst/>
                          <a:latin typeface="Arial" panose="020B0604020202020204" pitchFamily="34" charset="0"/>
                        </a:rPr>
                        <a:t>, </a:t>
                      </a:r>
                      <a:r>
                        <a:rPr lang="en-US" sz="1600" b="0" i="0" u="none" strike="noStrike" dirty="0">
                          <a:solidFill>
                            <a:srgbClr val="202122"/>
                          </a:solidFill>
                          <a:effectLst/>
                          <a:latin typeface="Arial" panose="020B0604020202020204" pitchFamily="34" charset="0"/>
                          <a:hlinkClick r:id="rId7" tooltip="Home appliance">
                            <a:extLst>
                              <a:ext uri="{A12FA001-AC4F-418D-AE19-62706E023703}">
                                <ahyp:hlinkClr xmlns:ahyp="http://schemas.microsoft.com/office/drawing/2018/hyperlinkcolor" val="tx"/>
                              </a:ext>
                            </a:extLst>
                          </a:hlinkClick>
                        </a:rPr>
                        <a:t>home appliance</a:t>
                      </a:r>
                      <a:r>
                        <a:rPr lang="en-US" sz="1600" b="0" i="0" dirty="0">
                          <a:solidFill>
                            <a:srgbClr val="202122"/>
                          </a:solidFill>
                          <a:effectLst/>
                          <a:latin typeface="Arial" panose="020B0604020202020204" pitchFamily="34" charset="0"/>
                        </a:rPr>
                        <a:t>, </a:t>
                      </a:r>
                      <a:r>
                        <a:rPr lang="en-US" sz="1600" b="0" i="0" u="none" strike="noStrike" dirty="0">
                          <a:solidFill>
                            <a:srgbClr val="202122"/>
                          </a:solidFill>
                          <a:effectLst/>
                          <a:latin typeface="Arial" panose="020B0604020202020204" pitchFamily="34" charset="0"/>
                          <a:hlinkClick r:id="rId8" tooltip="Mobile phone">
                            <a:extLst>
                              <a:ext uri="{A12FA001-AC4F-418D-AE19-62706E023703}">
                                <ahyp:hlinkClr xmlns:ahyp="http://schemas.microsoft.com/office/drawing/2018/hyperlinkcolor" val="tx"/>
                              </a:ext>
                            </a:extLst>
                          </a:hlinkClick>
                        </a:rPr>
                        <a:t>mobile phone</a:t>
                      </a:r>
                      <a:r>
                        <a:rPr lang="en-US" sz="1600" b="0" i="0" dirty="0">
                          <a:solidFill>
                            <a:srgbClr val="202122"/>
                          </a:solidFill>
                          <a:effectLst/>
                          <a:latin typeface="Arial" panose="020B0604020202020204" pitchFamily="34" charset="0"/>
                        </a:rPr>
                        <a:t>, </a:t>
                      </a:r>
                      <a:r>
                        <a:rPr lang="en-US" sz="1600" b="0" i="0" u="none" strike="noStrike" dirty="0">
                          <a:solidFill>
                            <a:srgbClr val="202122"/>
                          </a:solidFill>
                          <a:effectLst/>
                          <a:latin typeface="Arial" panose="020B0604020202020204" pitchFamily="34" charset="0"/>
                          <a:hlinkClick r:id="rId9" tooltip="Automobiles">
                            <a:extLst>
                              <a:ext uri="{A12FA001-AC4F-418D-AE19-62706E023703}">
                                <ahyp:hlinkClr xmlns:ahyp="http://schemas.microsoft.com/office/drawing/2018/hyperlinkcolor" val="tx"/>
                              </a:ext>
                            </a:extLst>
                          </a:hlinkClick>
                        </a:rPr>
                        <a:t>automobiles</a:t>
                      </a:r>
                      <a:r>
                        <a:rPr lang="en-US" sz="1600" b="0" i="0" dirty="0">
                          <a:solidFill>
                            <a:srgbClr val="202122"/>
                          </a:solidFill>
                          <a:effectLst/>
                          <a:latin typeface="Arial" panose="020B0604020202020204" pitchFamily="34" charset="0"/>
                        </a:rPr>
                        <a:t>, and </a:t>
                      </a:r>
                      <a:r>
                        <a:rPr lang="en-US" sz="1600" b="0" i="0" u="none" strike="noStrike" dirty="0">
                          <a:solidFill>
                            <a:srgbClr val="202122"/>
                          </a:solidFill>
                          <a:effectLst/>
                          <a:latin typeface="Arial" panose="020B0604020202020204" pitchFamily="34" charset="0"/>
                          <a:hlinkClick r:id="rId10" tooltip="Retail">
                            <a:extLst>
                              <a:ext uri="{A12FA001-AC4F-418D-AE19-62706E023703}">
                                <ahyp:hlinkClr xmlns:ahyp="http://schemas.microsoft.com/office/drawing/2018/hyperlinkcolor" val="tx"/>
                              </a:ext>
                            </a:extLst>
                          </a:hlinkClick>
                        </a:rPr>
                        <a:t>retail</a:t>
                      </a:r>
                      <a:r>
                        <a:rPr lang="en-US" sz="1600" b="0" i="0" dirty="0">
                          <a:solidFill>
                            <a:srgbClr val="202122"/>
                          </a:solidFill>
                          <a:effectLst/>
                          <a:latin typeface="Arial" panose="020B0604020202020204" pitchFamily="34" charset="0"/>
                        </a:rPr>
                        <a:t>. The group's flagship company is Walton Hi-Tech Industries PLC.</a:t>
                      </a:r>
                      <a:r>
                        <a:rPr lang="en-US" sz="1600" b="0" i="0" u="none" strike="noStrike" baseline="30000" dirty="0">
                          <a:solidFill>
                            <a:srgbClr val="202122"/>
                          </a:solidFill>
                          <a:effectLst/>
                          <a:latin typeface="Arial" panose="020B0604020202020204" pitchFamily="34" charset="0"/>
                          <a:hlinkClick r:id="rId11">
                            <a:extLst>
                              <a:ext uri="{A12FA001-AC4F-418D-AE19-62706E023703}">
                                <ahyp:hlinkClr xmlns:ahyp="http://schemas.microsoft.com/office/drawing/2018/hyperlinkcolor" val="tx"/>
                              </a:ext>
                            </a:extLst>
                          </a:hlinkClick>
                        </a:rPr>
                        <a:t>[1]</a:t>
                      </a:r>
                      <a:r>
                        <a:rPr lang="en-US" sz="1600" b="0" i="0" u="none" strike="noStrike" baseline="30000" dirty="0">
                          <a:solidFill>
                            <a:srgbClr val="202122"/>
                          </a:solidFill>
                          <a:effectLst/>
                          <a:latin typeface="Arial" panose="020B0604020202020204" pitchFamily="34" charset="0"/>
                          <a:hlinkClick r:id="rId12">
                            <a:extLst>
                              <a:ext uri="{A12FA001-AC4F-418D-AE19-62706E023703}">
                                <ahyp:hlinkClr xmlns:ahyp="http://schemas.microsoft.com/office/drawing/2018/hyperlinkcolor" val="tx"/>
                              </a:ext>
                            </a:extLst>
                          </a:hlinkClick>
                        </a:rPr>
                        <a:t>[2]</a:t>
                      </a:r>
                      <a:endParaRPr lang="en-US" sz="1600" b="0" i="0" dirty="0">
                        <a:solidFill>
                          <a:srgbClr val="202122"/>
                        </a:solidFill>
                        <a:effectLst/>
                        <a:latin typeface="Arial" panose="020B0604020202020204" pitchFamily="34" charset="0"/>
                      </a:endParaRPr>
                    </a:p>
                    <a:p>
                      <a:pPr algn="l"/>
                      <a:r>
                        <a:rPr lang="en-US" sz="1600" b="0" i="0" dirty="0">
                          <a:solidFill>
                            <a:srgbClr val="202122"/>
                          </a:solidFill>
                          <a:effectLst/>
                          <a:latin typeface="Arial" panose="020B0604020202020204" pitchFamily="34" charset="0"/>
                        </a:rPr>
                        <a:t>With over 30,000 employees, Walton is one of the largest employers in Bangladesh. It operates more than 1,000 retail stores under the brand name "Walton Plaza" and has an international presence in </a:t>
                      </a:r>
                      <a:r>
                        <a:rPr lang="en-US" sz="1600" b="0" i="0" u="none" strike="noStrike" dirty="0">
                          <a:solidFill>
                            <a:srgbClr val="202122"/>
                          </a:solidFill>
                          <a:effectLst/>
                          <a:latin typeface="Arial" panose="020B0604020202020204" pitchFamily="34" charset="0"/>
                          <a:hlinkClick r:id="rId13" tooltip="China">
                            <a:extLst>
                              <a:ext uri="{A12FA001-AC4F-418D-AE19-62706E023703}">
                                <ahyp:hlinkClr xmlns:ahyp="http://schemas.microsoft.com/office/drawing/2018/hyperlinkcolor" val="tx"/>
                              </a:ext>
                            </a:extLst>
                          </a:hlinkClick>
                        </a:rPr>
                        <a:t>China</a:t>
                      </a:r>
                      <a:r>
                        <a:rPr lang="en-US" sz="1600" b="0" i="0" dirty="0">
                          <a:solidFill>
                            <a:srgbClr val="202122"/>
                          </a:solidFill>
                          <a:effectLst/>
                          <a:latin typeface="Arial" panose="020B0604020202020204" pitchFamily="34" charset="0"/>
                        </a:rPr>
                        <a:t>, </a:t>
                      </a:r>
                      <a:r>
                        <a:rPr lang="en-US" sz="1600" b="0" i="0" u="none" strike="noStrike" dirty="0">
                          <a:solidFill>
                            <a:srgbClr val="202122"/>
                          </a:solidFill>
                          <a:effectLst/>
                          <a:latin typeface="Arial" panose="020B0604020202020204" pitchFamily="34" charset="0"/>
                          <a:hlinkClick r:id="rId14" tooltip="India">
                            <a:extLst>
                              <a:ext uri="{A12FA001-AC4F-418D-AE19-62706E023703}">
                                <ahyp:hlinkClr xmlns:ahyp="http://schemas.microsoft.com/office/drawing/2018/hyperlinkcolor" val="tx"/>
                              </a:ext>
                            </a:extLst>
                          </a:hlinkClick>
                        </a:rPr>
                        <a:t>India</a:t>
                      </a:r>
                      <a:r>
                        <a:rPr lang="en-US" sz="1600" b="0" i="0" dirty="0">
                          <a:solidFill>
                            <a:srgbClr val="202122"/>
                          </a:solidFill>
                          <a:effectLst/>
                          <a:latin typeface="Arial" panose="020B0604020202020204" pitchFamily="34" charset="0"/>
                        </a:rPr>
                        <a:t>, and the </a:t>
                      </a:r>
                      <a:r>
                        <a:rPr lang="en-US" sz="1600" b="0" i="0" u="none" strike="noStrike" dirty="0">
                          <a:solidFill>
                            <a:srgbClr val="202122"/>
                          </a:solidFill>
                          <a:effectLst/>
                          <a:latin typeface="Arial" panose="020B0604020202020204" pitchFamily="34" charset="0"/>
                          <a:hlinkClick r:id="rId15" tooltip="United States">
                            <a:extLst>
                              <a:ext uri="{A12FA001-AC4F-418D-AE19-62706E023703}">
                                <ahyp:hlinkClr xmlns:ahyp="http://schemas.microsoft.com/office/drawing/2018/hyperlinkcolor" val="tx"/>
                              </a:ext>
                            </a:extLst>
                          </a:hlinkClick>
                        </a:rPr>
                        <a:t>United States</a:t>
                      </a:r>
                      <a:r>
                        <a:rPr lang="en-US" sz="1600" b="0" i="0" dirty="0">
                          <a:solidFill>
                            <a:srgbClr val="202122"/>
                          </a:solidFill>
                          <a:effectLst/>
                          <a:latin typeface="Arial" panose="020B0604020202020204" pitchFamily="34" charset="0"/>
                        </a:rPr>
                        <a:t>.</a:t>
                      </a:r>
                      <a:r>
                        <a:rPr lang="en-US" sz="1600" b="0" i="0" u="none" strike="noStrike" baseline="30000" dirty="0">
                          <a:solidFill>
                            <a:srgbClr val="202122"/>
                          </a:solidFill>
                          <a:effectLst/>
                          <a:latin typeface="Arial" panose="020B0604020202020204" pitchFamily="34" charset="0"/>
                          <a:hlinkClick r:id="rId16">
                            <a:extLst>
                              <a:ext uri="{A12FA001-AC4F-418D-AE19-62706E023703}">
                                <ahyp:hlinkClr xmlns:ahyp="http://schemas.microsoft.com/office/drawing/2018/hyperlinkcolor" val="tx"/>
                              </a:ext>
                            </a:extLst>
                          </a:hlinkClick>
                        </a:rPr>
                        <a:t>[3]</a:t>
                      </a:r>
                      <a:r>
                        <a:rPr lang="en-US" sz="1600" b="0" i="0" u="none" strike="noStrike" baseline="30000" dirty="0">
                          <a:solidFill>
                            <a:srgbClr val="202122"/>
                          </a:solidFill>
                          <a:effectLst/>
                          <a:latin typeface="Arial" panose="020B0604020202020204" pitchFamily="34" charset="0"/>
                          <a:hlinkClick r:id="rId17">
                            <a:extLst>
                              <a:ext uri="{A12FA001-AC4F-418D-AE19-62706E023703}">
                                <ahyp:hlinkClr xmlns:ahyp="http://schemas.microsoft.com/office/drawing/2018/hyperlinkcolor" val="tx"/>
                              </a:ext>
                            </a:extLst>
                          </a:hlinkClick>
                        </a:rPr>
                        <a:t>[4]</a:t>
                      </a:r>
                      <a:endParaRPr lang="en-US" sz="1600" b="0" i="0" dirty="0">
                        <a:solidFill>
                          <a:srgbClr val="202122"/>
                        </a:solidFill>
                        <a:effectLst/>
                        <a:latin typeface="Arial" panose="020B0604020202020204" pitchFamily="34" charset="0"/>
                      </a:endParaRPr>
                    </a:p>
                    <a:p>
                      <a:pPr algn="l"/>
                      <a:r>
                        <a:rPr lang="en-US" sz="1600" b="0" i="0" dirty="0">
                          <a:solidFill>
                            <a:srgbClr val="202122"/>
                          </a:solidFill>
                          <a:effectLst/>
                          <a:latin typeface="Arial" panose="020B0604020202020204" pitchFamily="34" charset="0"/>
                        </a:rPr>
                        <a:t>The company has been recognized as a prominent player in the </a:t>
                      </a:r>
                      <a:r>
                        <a:rPr lang="en-US" sz="1600" b="0" i="0" u="none" strike="noStrike" dirty="0">
                          <a:solidFill>
                            <a:srgbClr val="202122"/>
                          </a:solidFill>
                          <a:effectLst/>
                          <a:latin typeface="Arial" panose="020B0604020202020204" pitchFamily="34" charset="0"/>
                          <a:hlinkClick r:id="rId18" tooltip="Bangladeshi economy">
                            <a:extLst>
                              <a:ext uri="{A12FA001-AC4F-418D-AE19-62706E023703}">
                                <ahyp:hlinkClr xmlns:ahyp="http://schemas.microsoft.com/office/drawing/2018/hyperlinkcolor" val="tx"/>
                              </a:ext>
                            </a:extLst>
                          </a:hlinkClick>
                        </a:rPr>
                        <a:t>Bangladeshi economy</a:t>
                      </a:r>
                      <a:r>
                        <a:rPr lang="en-US" sz="1600" b="0" i="0" dirty="0">
                          <a:solidFill>
                            <a:srgbClr val="202122"/>
                          </a:solidFill>
                          <a:effectLst/>
                          <a:latin typeface="Arial" panose="020B0604020202020204" pitchFamily="34" charset="0"/>
                        </a:rPr>
                        <a:t>, with a significant presence in the country's consumer </a:t>
                      </a:r>
                      <a:r>
                        <a:rPr lang="en-US" sz="1600" b="0" i="0" u="none" strike="noStrike" dirty="0">
                          <a:solidFill>
                            <a:srgbClr val="202122"/>
                          </a:solidFill>
                          <a:effectLst/>
                          <a:latin typeface="Arial" panose="020B0604020202020204" pitchFamily="34" charset="0"/>
                          <a:hlinkClick r:id="rId19" tooltip="Electronics">
                            <a:extLst>
                              <a:ext uri="{A12FA001-AC4F-418D-AE19-62706E023703}">
                                <ahyp:hlinkClr xmlns:ahyp="http://schemas.microsoft.com/office/drawing/2018/hyperlinkcolor" val="tx"/>
                              </a:ext>
                            </a:extLst>
                          </a:hlinkClick>
                        </a:rPr>
                        <a:t>electronics</a:t>
                      </a:r>
                      <a:r>
                        <a:rPr lang="en-US" sz="1600" b="0" i="0" dirty="0">
                          <a:solidFill>
                            <a:srgbClr val="202122"/>
                          </a:solidFill>
                          <a:effectLst/>
                          <a:latin typeface="Arial" panose="020B0604020202020204" pitchFamily="34" charset="0"/>
                        </a:rPr>
                        <a:t>, real estate, and </a:t>
                      </a:r>
                      <a:r>
                        <a:rPr lang="en-US" sz="1600" b="0" i="0" u="none" strike="noStrike" dirty="0">
                          <a:solidFill>
                            <a:srgbClr val="202122"/>
                          </a:solidFill>
                          <a:effectLst/>
                          <a:latin typeface="Arial" panose="020B0604020202020204" pitchFamily="34" charset="0"/>
                          <a:hlinkClick r:id="rId10" tooltip="Retail">
                            <a:extLst>
                              <a:ext uri="{A12FA001-AC4F-418D-AE19-62706E023703}">
                                <ahyp:hlinkClr xmlns:ahyp="http://schemas.microsoft.com/office/drawing/2018/hyperlinkcolor" val="tx"/>
                              </a:ext>
                            </a:extLst>
                          </a:hlinkClick>
                        </a:rPr>
                        <a:t>retail sectors</a:t>
                      </a:r>
                      <a:r>
                        <a:rPr lang="en-US" sz="1600" b="0" i="0" dirty="0">
                          <a:solidFill>
                            <a:srgbClr val="202122"/>
                          </a:solidFill>
                          <a:effectLst/>
                          <a:latin typeface="Arial" panose="020B0604020202020204" pitchFamily="34" charset="0"/>
                        </a:rPr>
                        <a:t>.</a:t>
                      </a:r>
                      <a:r>
                        <a:rPr lang="en-US" sz="1600" b="0" i="0" u="none" strike="noStrike" baseline="30000" dirty="0">
                          <a:solidFill>
                            <a:srgbClr val="202122"/>
                          </a:solidFill>
                          <a:effectLst/>
                          <a:latin typeface="Arial" panose="020B0604020202020204" pitchFamily="34" charset="0"/>
                          <a:hlinkClick r:id="rId20">
                            <a:extLst>
                              <a:ext uri="{A12FA001-AC4F-418D-AE19-62706E023703}">
                                <ahyp:hlinkClr xmlns:ahyp="http://schemas.microsoft.com/office/drawing/2018/hyperlinkcolor" val="tx"/>
                              </a:ext>
                            </a:extLst>
                          </a:hlinkClick>
                        </a:rPr>
                        <a:t>[5]</a:t>
                      </a:r>
                      <a:r>
                        <a:rPr lang="en-US" sz="1600" b="0" i="0" u="none" strike="noStrike" baseline="30000" dirty="0">
                          <a:solidFill>
                            <a:srgbClr val="202122"/>
                          </a:solidFill>
                          <a:effectLst/>
                          <a:latin typeface="Arial" panose="020B0604020202020204" pitchFamily="34" charset="0"/>
                          <a:hlinkClick r:id="rId21">
                            <a:extLst>
                              <a:ext uri="{A12FA001-AC4F-418D-AE19-62706E023703}">
                                <ahyp:hlinkClr xmlns:ahyp="http://schemas.microsoft.com/office/drawing/2018/hyperlinkcolor" val="tx"/>
                              </a:ext>
                            </a:extLst>
                          </a:hlinkClick>
                        </a:rPr>
                        <a:t>[6]</a:t>
                      </a:r>
                      <a:r>
                        <a:rPr lang="en-US" sz="1600" b="0" i="0" u="none" strike="noStrike" baseline="30000" dirty="0">
                          <a:solidFill>
                            <a:srgbClr val="202122"/>
                          </a:solidFill>
                          <a:effectLst/>
                          <a:latin typeface="Arial" panose="020B0604020202020204" pitchFamily="34" charset="0"/>
                          <a:hlinkClick r:id="rId22">
                            <a:extLst>
                              <a:ext uri="{A12FA001-AC4F-418D-AE19-62706E023703}">
                                <ahyp:hlinkClr xmlns:ahyp="http://schemas.microsoft.com/office/drawing/2018/hyperlinkcolor" val="tx"/>
                              </a:ext>
                            </a:extLst>
                          </a:hlinkClick>
                        </a:rPr>
                        <a:t>[7]</a:t>
                      </a:r>
                      <a:r>
                        <a:rPr lang="en-US" sz="1600" b="0" i="0" u="none" strike="noStrike" baseline="30000" dirty="0">
                          <a:solidFill>
                            <a:srgbClr val="202122"/>
                          </a:solidFill>
                          <a:effectLst/>
                          <a:latin typeface="Arial" panose="020B0604020202020204" pitchFamily="34" charset="0"/>
                          <a:hlinkClick r:id="rId23">
                            <a:extLst>
                              <a:ext uri="{A12FA001-AC4F-418D-AE19-62706E023703}">
                                <ahyp:hlinkClr xmlns:ahyp="http://schemas.microsoft.com/office/drawing/2018/hyperlinkcolor" val="tx"/>
                              </a:ext>
                            </a:extLst>
                          </a:hlinkClick>
                        </a:rPr>
                        <a:t>[8]</a:t>
                      </a:r>
                      <a:r>
                        <a:rPr lang="en-US" sz="1600" b="0" i="0" dirty="0">
                          <a:solidFill>
                            <a:srgbClr val="202122"/>
                          </a:solidFill>
                          <a:effectLst/>
                          <a:latin typeface="Arial" panose="020B0604020202020204" pitchFamily="34" charset="0"/>
                        </a:rPr>
                        <a:t> In 2019, it was ranked as the second-largest corporate donor in Bangladesh by the </a:t>
                      </a:r>
                      <a:r>
                        <a:rPr lang="en-US" sz="1600" b="0" i="0" u="none" strike="noStrike" dirty="0">
                          <a:solidFill>
                            <a:srgbClr val="202122"/>
                          </a:solidFill>
                          <a:effectLst/>
                          <a:latin typeface="Arial" panose="020B0604020202020204" pitchFamily="34" charset="0"/>
                          <a:hlinkClick r:id="rId24" tooltip="CSR Centre">
                            <a:extLst>
                              <a:ext uri="{A12FA001-AC4F-418D-AE19-62706E023703}">
                                <ahyp:hlinkClr xmlns:ahyp="http://schemas.microsoft.com/office/drawing/2018/hyperlinkcolor" val="tx"/>
                              </a:ext>
                            </a:extLst>
                          </a:hlinkClick>
                        </a:rPr>
                        <a:t>CSR Centre</a:t>
                      </a:r>
                      <a:r>
                        <a:rPr lang="en-US" sz="1600" b="0" i="0" dirty="0">
                          <a:solidFill>
                            <a:srgbClr val="202122"/>
                          </a:solidFill>
                          <a:effectLst/>
                          <a:latin typeface="Arial" panose="020B0604020202020204" pitchFamily="34" charset="0"/>
                        </a:rPr>
                        <a:t> and Sustainability Excellence.</a:t>
                      </a:r>
                      <a:r>
                        <a:rPr lang="en-US" sz="1600" b="0" i="0" u="none" strike="noStrike" baseline="30000" dirty="0">
                          <a:solidFill>
                            <a:srgbClr val="202122"/>
                          </a:solidFill>
                          <a:effectLst/>
                          <a:latin typeface="Arial" panose="020B0604020202020204" pitchFamily="34" charset="0"/>
                          <a:hlinkClick r:id="rId25">
                            <a:extLst>
                              <a:ext uri="{A12FA001-AC4F-418D-AE19-62706E023703}">
                                <ahyp:hlinkClr xmlns:ahyp="http://schemas.microsoft.com/office/drawing/2018/hyperlinkcolor" val="tx"/>
                              </a:ext>
                            </a:extLst>
                          </a:hlinkClick>
                        </a:rPr>
                        <a:t>[9]</a:t>
                      </a:r>
                      <a:endParaRPr lang="en-US" sz="1600" b="0" i="0" dirty="0">
                        <a:solidFill>
                          <a:srgbClr val="202122"/>
                        </a:solidFill>
                        <a:effectLst/>
                        <a:latin typeface="Arial" panose="020B0604020202020204" pitchFamily="34" charset="0"/>
                      </a:endParaRPr>
                    </a:p>
                    <a:p>
                      <a:endParaRPr lang="en-US" sz="1600" b="0" dirty="0">
                        <a:solidFill>
                          <a:schemeClr val="tx1"/>
                        </a:solidFill>
                        <a:latin typeface="Playfair Display" panose="00000500000000000000" pitchFamily="2" charset="0"/>
                      </a:endParaRPr>
                    </a:p>
                  </a:txBody>
                  <a:tcPr/>
                </a:tc>
                <a:extLst>
                  <a:ext uri="{0D108BD9-81ED-4DB2-BD59-A6C34878D82A}">
                    <a16:rowId xmlns:a16="http://schemas.microsoft.com/office/drawing/2014/main" val="2052336619"/>
                  </a:ext>
                </a:extLst>
              </a:tr>
            </a:tbl>
          </a:graphicData>
        </a:graphic>
      </p:graphicFrame>
      <p:sp>
        <p:nvSpPr>
          <p:cNvPr id="3" name="Title 2">
            <a:extLst>
              <a:ext uri="{FF2B5EF4-FFF2-40B4-BE49-F238E27FC236}">
                <a16:creationId xmlns:a16="http://schemas.microsoft.com/office/drawing/2014/main" id="{7F02CCC7-D2BE-4EAB-ABFB-61B0CD134B54}"/>
              </a:ext>
            </a:extLst>
          </p:cNvPr>
          <p:cNvSpPr>
            <a:spLocks noGrp="1"/>
          </p:cNvSpPr>
          <p:nvPr>
            <p:ph type="title"/>
          </p:nvPr>
        </p:nvSpPr>
        <p:spPr>
          <a:xfrm>
            <a:off x="1520925" y="561998"/>
            <a:ext cx="6373580" cy="581101"/>
          </a:xfrm>
        </p:spPr>
        <p:txBody>
          <a:bodyPr/>
          <a:lstStyle/>
          <a:p>
            <a:r>
              <a:rPr lang="en-US" sz="3600" dirty="0">
                <a:latin typeface="Monotype Corsiva" panose="03010101010201010101" pitchFamily="66" charset="0"/>
              </a:rPr>
              <a:t>Brief Information to the company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13"/>
        <p:cNvGrpSpPr/>
        <p:nvPr/>
      </p:nvGrpSpPr>
      <p:grpSpPr>
        <a:xfrm>
          <a:off x="0" y="0"/>
          <a:ext cx="0" cy="0"/>
          <a:chOff x="0" y="0"/>
          <a:chExt cx="0" cy="0"/>
        </a:xfrm>
      </p:grpSpPr>
      <p:sp>
        <p:nvSpPr>
          <p:cNvPr id="326" name="Google Shape;326;p45"/>
          <p:cNvSpPr txBox="1">
            <a:spLocks noGrp="1"/>
          </p:cNvSpPr>
          <p:nvPr>
            <p:ph type="title" idx="15"/>
          </p:nvPr>
        </p:nvSpPr>
        <p:spPr>
          <a:xfrm>
            <a:off x="465900" y="473248"/>
            <a:ext cx="7395838"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i="1" dirty="0"/>
              <a:t>Product of walton company</a:t>
            </a:r>
            <a:endParaRPr sz="2800" i="1" dirty="0"/>
          </a:p>
        </p:txBody>
      </p:sp>
      <p:pic>
        <p:nvPicPr>
          <p:cNvPr id="39" name="Picture 38">
            <a:extLst>
              <a:ext uri="{FF2B5EF4-FFF2-40B4-BE49-F238E27FC236}">
                <a16:creationId xmlns:a16="http://schemas.microsoft.com/office/drawing/2014/main" id="{2634EBBA-7625-4364-80C1-B17C597B1196}"/>
              </a:ext>
            </a:extLst>
          </p:cNvPr>
          <p:cNvPicPr>
            <a:picLocks noChangeAspect="1"/>
          </p:cNvPicPr>
          <p:nvPr/>
        </p:nvPicPr>
        <p:blipFill>
          <a:blip r:embed="rId3"/>
          <a:stretch>
            <a:fillRect/>
          </a:stretch>
        </p:blipFill>
        <p:spPr>
          <a:xfrm>
            <a:off x="3910311" y="1689045"/>
            <a:ext cx="4448275" cy="25418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0" name="TextBox 39">
            <a:extLst>
              <a:ext uri="{FF2B5EF4-FFF2-40B4-BE49-F238E27FC236}">
                <a16:creationId xmlns:a16="http://schemas.microsoft.com/office/drawing/2014/main" id="{7C4D2E94-6DF8-48ED-8557-A4A2DBEAB8B1}"/>
              </a:ext>
            </a:extLst>
          </p:cNvPr>
          <p:cNvSpPr txBox="1"/>
          <p:nvPr/>
        </p:nvSpPr>
        <p:spPr>
          <a:xfrm>
            <a:off x="465900" y="1602253"/>
            <a:ext cx="4561490" cy="2708434"/>
          </a:xfrm>
          <a:prstGeom prst="rect">
            <a:avLst/>
          </a:prstGeom>
          <a:noFill/>
        </p:spPr>
        <p:txBody>
          <a:bodyPr wrap="square" rtlCol="0">
            <a:spAutoFit/>
          </a:bodyPr>
          <a:lstStyle/>
          <a:p>
            <a:pPr marL="285750" indent="-285750">
              <a:lnSpc>
                <a:spcPct val="150000"/>
              </a:lnSpc>
              <a:buClr>
                <a:srgbClr val="002060"/>
              </a:buClr>
              <a:buFont typeface="Wingdings" panose="05000000000000000000" pitchFamily="2" charset="2"/>
              <a:buChar char="q"/>
            </a:pPr>
            <a:r>
              <a:rPr lang="en-US" sz="2000" b="1" dirty="0" err="1">
                <a:latin typeface="Playfair Display" panose="00000500000000000000" pitchFamily="2" charset="0"/>
              </a:rPr>
              <a:t>Aircooler</a:t>
            </a:r>
            <a:endParaRPr lang="en-US" sz="2000" b="1" dirty="0">
              <a:latin typeface="Playfair Display" panose="00000500000000000000" pitchFamily="2" charset="0"/>
            </a:endParaRPr>
          </a:p>
          <a:p>
            <a:pPr marL="285750" indent="-285750">
              <a:lnSpc>
                <a:spcPct val="150000"/>
              </a:lnSpc>
              <a:buClr>
                <a:srgbClr val="002060"/>
              </a:buClr>
              <a:buFont typeface="Wingdings" panose="05000000000000000000" pitchFamily="2" charset="2"/>
              <a:buChar char="q"/>
            </a:pPr>
            <a:r>
              <a:rPr lang="en-US" sz="2000" b="1" dirty="0" err="1">
                <a:latin typeface="Playfair Display" panose="00000500000000000000" pitchFamily="2" charset="0"/>
              </a:rPr>
              <a:t>Refregerator</a:t>
            </a:r>
            <a:endParaRPr lang="en-US" sz="2000" b="1" dirty="0">
              <a:latin typeface="Playfair Display" panose="00000500000000000000" pitchFamily="2" charset="0"/>
            </a:endParaRPr>
          </a:p>
          <a:p>
            <a:pPr marL="285750" indent="-285750">
              <a:lnSpc>
                <a:spcPct val="150000"/>
              </a:lnSpc>
              <a:buClr>
                <a:srgbClr val="002060"/>
              </a:buClr>
              <a:buFont typeface="Wingdings" panose="05000000000000000000" pitchFamily="2" charset="2"/>
              <a:buChar char="q"/>
            </a:pPr>
            <a:r>
              <a:rPr lang="en-US" sz="2000" b="1" dirty="0">
                <a:latin typeface="Playfair Display" panose="00000500000000000000" pitchFamily="2" charset="0"/>
              </a:rPr>
              <a:t>Table fan</a:t>
            </a:r>
          </a:p>
          <a:p>
            <a:pPr marL="285750" indent="-285750">
              <a:lnSpc>
                <a:spcPct val="150000"/>
              </a:lnSpc>
              <a:buClr>
                <a:srgbClr val="002060"/>
              </a:buClr>
              <a:buFont typeface="Wingdings" panose="05000000000000000000" pitchFamily="2" charset="2"/>
              <a:buChar char="q"/>
            </a:pPr>
            <a:r>
              <a:rPr lang="en-US" sz="2000" b="1" dirty="0">
                <a:latin typeface="Playfair Display" panose="00000500000000000000" pitchFamily="2" charset="0"/>
              </a:rPr>
              <a:t>Rice cooker</a:t>
            </a:r>
          </a:p>
          <a:p>
            <a:pPr marL="285750" indent="-285750">
              <a:lnSpc>
                <a:spcPct val="150000"/>
              </a:lnSpc>
              <a:buClr>
                <a:srgbClr val="002060"/>
              </a:buClr>
              <a:buFont typeface="Wingdings" panose="05000000000000000000" pitchFamily="2" charset="2"/>
              <a:buChar char="q"/>
            </a:pPr>
            <a:r>
              <a:rPr lang="en-US" sz="2000" b="1" dirty="0">
                <a:latin typeface="Playfair Display" panose="00000500000000000000" pitchFamily="2" charset="0"/>
              </a:rPr>
              <a:t>Television</a:t>
            </a:r>
          </a:p>
          <a:p>
            <a:pPr marL="285750" indent="-285750">
              <a:buClr>
                <a:srgbClr val="002060"/>
              </a:buClr>
              <a:buFont typeface="Wingdings" panose="05000000000000000000" pitchFamily="2" charset="2"/>
              <a:buChar char="q"/>
            </a:pPr>
            <a:endParaRPr lang="en-US" sz="2000" dirty="0">
              <a:latin typeface="Playfair Display"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313"/>
        <p:cNvGrpSpPr/>
        <p:nvPr/>
      </p:nvGrpSpPr>
      <p:grpSpPr>
        <a:xfrm>
          <a:off x="0" y="0"/>
          <a:ext cx="0" cy="0"/>
          <a:chOff x="0" y="0"/>
          <a:chExt cx="0" cy="0"/>
        </a:xfrm>
      </p:grpSpPr>
      <p:sp>
        <p:nvSpPr>
          <p:cNvPr id="326" name="Google Shape;326;p45"/>
          <p:cNvSpPr txBox="1">
            <a:spLocks noGrp="1"/>
          </p:cNvSpPr>
          <p:nvPr>
            <p:ph type="title" idx="15"/>
          </p:nvPr>
        </p:nvSpPr>
        <p:spPr>
          <a:xfrm>
            <a:off x="465900" y="473248"/>
            <a:ext cx="7395838"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i="1" dirty="0"/>
              <a:t>STATISTICAL ANALYSIS</a:t>
            </a:r>
            <a:endParaRPr sz="2800" i="1" dirty="0"/>
          </a:p>
        </p:txBody>
      </p:sp>
      <p:sp>
        <p:nvSpPr>
          <p:cNvPr id="40" name="TextBox 39">
            <a:extLst>
              <a:ext uri="{FF2B5EF4-FFF2-40B4-BE49-F238E27FC236}">
                <a16:creationId xmlns:a16="http://schemas.microsoft.com/office/drawing/2014/main" id="{7C4D2E94-6DF8-48ED-8557-A4A2DBEAB8B1}"/>
              </a:ext>
            </a:extLst>
          </p:cNvPr>
          <p:cNvSpPr txBox="1"/>
          <p:nvPr/>
        </p:nvSpPr>
        <p:spPr>
          <a:xfrm>
            <a:off x="291729" y="1566165"/>
            <a:ext cx="4225158" cy="723275"/>
          </a:xfrm>
          <a:prstGeom prst="rect">
            <a:avLst/>
          </a:prstGeom>
          <a:noFill/>
        </p:spPr>
        <p:txBody>
          <a:bodyPr wrap="square" rtlCol="0">
            <a:spAutoFit/>
          </a:bodyPr>
          <a:lstStyle/>
          <a:p>
            <a:pPr>
              <a:lnSpc>
                <a:spcPct val="150000"/>
              </a:lnSpc>
              <a:buClr>
                <a:srgbClr val="002060"/>
              </a:buClr>
            </a:pPr>
            <a:endParaRPr lang="en-US" sz="1800" b="1" dirty="0">
              <a:latin typeface="Playfair Display" panose="00000500000000000000" pitchFamily="2" charset="0"/>
            </a:endParaRPr>
          </a:p>
          <a:p>
            <a:pPr marL="285750" indent="-285750">
              <a:buClr>
                <a:srgbClr val="002060"/>
              </a:buClr>
              <a:buFont typeface="Wingdings" panose="05000000000000000000" pitchFamily="2" charset="2"/>
              <a:buChar char="q"/>
            </a:pPr>
            <a:endParaRPr lang="en-US" dirty="0">
              <a:latin typeface="Playfair Display" panose="00000500000000000000" pitchFamily="2" charset="0"/>
            </a:endParaRPr>
          </a:p>
        </p:txBody>
      </p:sp>
      <p:pic>
        <p:nvPicPr>
          <p:cNvPr id="3" name="Picture 2">
            <a:extLst>
              <a:ext uri="{FF2B5EF4-FFF2-40B4-BE49-F238E27FC236}">
                <a16:creationId xmlns:a16="http://schemas.microsoft.com/office/drawing/2014/main" id="{875E201E-B4BE-4C0C-BE7F-E38B61267A0E}"/>
              </a:ext>
            </a:extLst>
          </p:cNvPr>
          <p:cNvPicPr>
            <a:picLocks noChangeAspect="1"/>
          </p:cNvPicPr>
          <p:nvPr/>
        </p:nvPicPr>
        <p:blipFill>
          <a:blip r:embed="rId3"/>
          <a:stretch>
            <a:fillRect/>
          </a:stretch>
        </p:blipFill>
        <p:spPr>
          <a:xfrm>
            <a:off x="5920838" y="1647848"/>
            <a:ext cx="3001911" cy="22782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2" name="Table 3">
            <a:extLst>
              <a:ext uri="{FF2B5EF4-FFF2-40B4-BE49-F238E27FC236}">
                <a16:creationId xmlns:a16="http://schemas.microsoft.com/office/drawing/2014/main" id="{79A7CDE9-C900-476D-97C4-1FF3491077D2}"/>
              </a:ext>
            </a:extLst>
          </p:cNvPr>
          <p:cNvGraphicFramePr>
            <a:graphicFrameLocks noGrp="1"/>
          </p:cNvGraphicFramePr>
          <p:nvPr>
            <p:extLst>
              <p:ext uri="{D42A27DB-BD31-4B8C-83A1-F6EECF244321}">
                <p14:modId xmlns:p14="http://schemas.microsoft.com/office/powerpoint/2010/main" val="857973877"/>
              </p:ext>
            </p:extLst>
          </p:nvPr>
        </p:nvGraphicFramePr>
        <p:xfrm>
          <a:off x="1371600" y="1566165"/>
          <a:ext cx="4210645" cy="2442295"/>
        </p:xfrm>
        <a:graphic>
          <a:graphicData uri="http://schemas.openxmlformats.org/drawingml/2006/table">
            <a:tbl>
              <a:tblPr firstRow="1" bandRow="1">
                <a:tableStyleId>{3DE7F485-99C3-4F17-93C4-D88276CEA73A}</a:tableStyleId>
              </a:tblPr>
              <a:tblGrid>
                <a:gridCol w="922033">
                  <a:extLst>
                    <a:ext uri="{9D8B030D-6E8A-4147-A177-3AD203B41FA5}">
                      <a16:colId xmlns:a16="http://schemas.microsoft.com/office/drawing/2014/main" val="1521452773"/>
                    </a:ext>
                  </a:extLst>
                </a:gridCol>
                <a:gridCol w="1072830">
                  <a:extLst>
                    <a:ext uri="{9D8B030D-6E8A-4147-A177-3AD203B41FA5}">
                      <a16:colId xmlns:a16="http://schemas.microsoft.com/office/drawing/2014/main" val="1461186213"/>
                    </a:ext>
                  </a:extLst>
                </a:gridCol>
                <a:gridCol w="1119578">
                  <a:extLst>
                    <a:ext uri="{9D8B030D-6E8A-4147-A177-3AD203B41FA5}">
                      <a16:colId xmlns:a16="http://schemas.microsoft.com/office/drawing/2014/main" val="1079268419"/>
                    </a:ext>
                  </a:extLst>
                </a:gridCol>
                <a:gridCol w="1096204">
                  <a:extLst>
                    <a:ext uri="{9D8B030D-6E8A-4147-A177-3AD203B41FA5}">
                      <a16:colId xmlns:a16="http://schemas.microsoft.com/office/drawing/2014/main" val="3691498782"/>
                    </a:ext>
                  </a:extLst>
                </a:gridCol>
              </a:tblGrid>
              <a:tr h="384827">
                <a:tc>
                  <a:txBody>
                    <a:bodyPr/>
                    <a:lstStyle/>
                    <a:p>
                      <a:pPr algn="ctr"/>
                      <a:r>
                        <a:rPr lang="en-US" dirty="0"/>
                        <a:t>Si No</a:t>
                      </a:r>
                    </a:p>
                  </a:txBody>
                  <a:tcPr/>
                </a:tc>
                <a:tc>
                  <a:txBody>
                    <a:bodyPr/>
                    <a:lstStyle/>
                    <a:p>
                      <a:pPr algn="ctr"/>
                      <a:r>
                        <a:rPr lang="en-US" dirty="0"/>
                        <a:t>Product</a:t>
                      </a:r>
                    </a:p>
                  </a:txBody>
                  <a:tcPr/>
                </a:tc>
                <a:tc>
                  <a:txBody>
                    <a:bodyPr/>
                    <a:lstStyle/>
                    <a:p>
                      <a:pPr algn="ctr"/>
                      <a:r>
                        <a:rPr lang="en-US" dirty="0"/>
                        <a:t>Expenses</a:t>
                      </a:r>
                    </a:p>
                  </a:txBody>
                  <a:tcPr/>
                </a:tc>
                <a:tc>
                  <a:txBody>
                    <a:bodyPr/>
                    <a:lstStyle/>
                    <a:p>
                      <a:pPr algn="ctr"/>
                      <a:r>
                        <a:rPr lang="en-US" dirty="0"/>
                        <a:t>sales</a:t>
                      </a:r>
                    </a:p>
                  </a:txBody>
                  <a:tcPr/>
                </a:tc>
                <a:extLst>
                  <a:ext uri="{0D108BD9-81ED-4DB2-BD59-A6C34878D82A}">
                    <a16:rowId xmlns:a16="http://schemas.microsoft.com/office/drawing/2014/main" val="485188484"/>
                  </a:ext>
                </a:extLst>
              </a:tr>
              <a:tr h="384827">
                <a:tc>
                  <a:txBody>
                    <a:bodyPr/>
                    <a:lstStyle/>
                    <a:p>
                      <a:pPr algn="ctr"/>
                      <a:r>
                        <a:rPr lang="en-US" dirty="0"/>
                        <a:t>01.</a:t>
                      </a:r>
                    </a:p>
                  </a:txBody>
                  <a:tcPr/>
                </a:tc>
                <a:tc>
                  <a:txBody>
                    <a:bodyPr/>
                    <a:lstStyle/>
                    <a:p>
                      <a:pPr algn="ctr"/>
                      <a:r>
                        <a:rPr lang="en-US" dirty="0" err="1"/>
                        <a:t>Aircooler</a:t>
                      </a:r>
                      <a:endParaRPr lang="en-US" dirty="0"/>
                    </a:p>
                  </a:txBody>
                  <a:tcPr/>
                </a:tc>
                <a:tc>
                  <a:txBody>
                    <a:bodyPr/>
                    <a:lstStyle/>
                    <a:p>
                      <a:pPr algn="ctr"/>
                      <a:r>
                        <a:rPr lang="en-US" dirty="0"/>
                        <a:t>30000</a:t>
                      </a:r>
                    </a:p>
                  </a:txBody>
                  <a:tcPr/>
                </a:tc>
                <a:tc>
                  <a:txBody>
                    <a:bodyPr/>
                    <a:lstStyle/>
                    <a:p>
                      <a:pPr algn="ctr"/>
                      <a:r>
                        <a:rPr lang="en-US" dirty="0"/>
                        <a:t>40000</a:t>
                      </a:r>
                    </a:p>
                  </a:txBody>
                  <a:tcPr/>
                </a:tc>
                <a:extLst>
                  <a:ext uri="{0D108BD9-81ED-4DB2-BD59-A6C34878D82A}">
                    <a16:rowId xmlns:a16="http://schemas.microsoft.com/office/drawing/2014/main" val="1249135209"/>
                  </a:ext>
                </a:extLst>
              </a:tr>
              <a:tr h="384827">
                <a:tc>
                  <a:txBody>
                    <a:bodyPr/>
                    <a:lstStyle/>
                    <a:p>
                      <a:pPr algn="ctr"/>
                      <a:r>
                        <a:rPr lang="en-US" dirty="0"/>
                        <a:t>02.</a:t>
                      </a:r>
                    </a:p>
                  </a:txBody>
                  <a:tcPr/>
                </a:tc>
                <a:tc>
                  <a:txBody>
                    <a:bodyPr/>
                    <a:lstStyle/>
                    <a:p>
                      <a:pPr algn="ctr"/>
                      <a:r>
                        <a:rPr lang="en-US" dirty="0" err="1"/>
                        <a:t>Refregerator</a:t>
                      </a:r>
                      <a:endParaRPr lang="en-US" dirty="0"/>
                    </a:p>
                  </a:txBody>
                  <a:tcPr/>
                </a:tc>
                <a:tc>
                  <a:txBody>
                    <a:bodyPr/>
                    <a:lstStyle/>
                    <a:p>
                      <a:pPr algn="ctr"/>
                      <a:r>
                        <a:rPr lang="en-US" dirty="0"/>
                        <a:t>40050</a:t>
                      </a:r>
                    </a:p>
                  </a:txBody>
                  <a:tcPr/>
                </a:tc>
                <a:tc>
                  <a:txBody>
                    <a:bodyPr/>
                    <a:lstStyle/>
                    <a:p>
                      <a:pPr algn="ctr"/>
                      <a:r>
                        <a:rPr lang="en-US" dirty="0"/>
                        <a:t>45000</a:t>
                      </a:r>
                    </a:p>
                  </a:txBody>
                  <a:tcPr/>
                </a:tc>
                <a:extLst>
                  <a:ext uri="{0D108BD9-81ED-4DB2-BD59-A6C34878D82A}">
                    <a16:rowId xmlns:a16="http://schemas.microsoft.com/office/drawing/2014/main" val="1201986634"/>
                  </a:ext>
                </a:extLst>
              </a:tr>
              <a:tr h="384827">
                <a:tc>
                  <a:txBody>
                    <a:bodyPr/>
                    <a:lstStyle/>
                    <a:p>
                      <a:pPr algn="ctr"/>
                      <a:r>
                        <a:rPr lang="en-US" dirty="0"/>
                        <a:t>03.</a:t>
                      </a:r>
                    </a:p>
                  </a:txBody>
                  <a:tcPr/>
                </a:tc>
                <a:tc>
                  <a:txBody>
                    <a:bodyPr/>
                    <a:lstStyle/>
                    <a:p>
                      <a:pPr algn="ctr"/>
                      <a:r>
                        <a:rPr lang="en-US" dirty="0"/>
                        <a:t>Table fan</a:t>
                      </a:r>
                    </a:p>
                  </a:txBody>
                  <a:tcPr/>
                </a:tc>
                <a:tc>
                  <a:txBody>
                    <a:bodyPr/>
                    <a:lstStyle/>
                    <a:p>
                      <a:pPr algn="ctr"/>
                      <a:r>
                        <a:rPr lang="en-US" dirty="0"/>
                        <a:t>3000</a:t>
                      </a:r>
                    </a:p>
                  </a:txBody>
                  <a:tcPr/>
                </a:tc>
                <a:tc>
                  <a:txBody>
                    <a:bodyPr/>
                    <a:lstStyle/>
                    <a:p>
                      <a:pPr algn="ctr"/>
                      <a:r>
                        <a:rPr lang="en-US" dirty="0"/>
                        <a:t>4500</a:t>
                      </a:r>
                    </a:p>
                  </a:txBody>
                  <a:tcPr/>
                </a:tc>
                <a:extLst>
                  <a:ext uri="{0D108BD9-81ED-4DB2-BD59-A6C34878D82A}">
                    <a16:rowId xmlns:a16="http://schemas.microsoft.com/office/drawing/2014/main" val="1819323634"/>
                  </a:ext>
                </a:extLst>
              </a:tr>
              <a:tr h="384827">
                <a:tc>
                  <a:txBody>
                    <a:bodyPr/>
                    <a:lstStyle/>
                    <a:p>
                      <a:pPr algn="ctr"/>
                      <a:r>
                        <a:rPr lang="en-US" dirty="0"/>
                        <a:t>04.</a:t>
                      </a:r>
                    </a:p>
                  </a:txBody>
                  <a:tcPr/>
                </a:tc>
                <a:tc>
                  <a:txBody>
                    <a:bodyPr/>
                    <a:lstStyle/>
                    <a:p>
                      <a:pPr algn="ctr"/>
                      <a:r>
                        <a:rPr lang="en-US" dirty="0" err="1"/>
                        <a:t>Ricecooer</a:t>
                      </a:r>
                      <a:endParaRPr lang="en-US" dirty="0"/>
                    </a:p>
                  </a:txBody>
                  <a:tcPr/>
                </a:tc>
                <a:tc>
                  <a:txBody>
                    <a:bodyPr/>
                    <a:lstStyle/>
                    <a:p>
                      <a:pPr algn="ctr"/>
                      <a:r>
                        <a:rPr lang="en-US" dirty="0"/>
                        <a:t>2000</a:t>
                      </a:r>
                    </a:p>
                  </a:txBody>
                  <a:tcPr/>
                </a:tc>
                <a:tc>
                  <a:txBody>
                    <a:bodyPr/>
                    <a:lstStyle/>
                    <a:p>
                      <a:pPr algn="ctr"/>
                      <a:r>
                        <a:rPr lang="en-US" dirty="0"/>
                        <a:t>1500</a:t>
                      </a:r>
                    </a:p>
                  </a:txBody>
                  <a:tcPr/>
                </a:tc>
                <a:extLst>
                  <a:ext uri="{0D108BD9-81ED-4DB2-BD59-A6C34878D82A}">
                    <a16:rowId xmlns:a16="http://schemas.microsoft.com/office/drawing/2014/main" val="2609220867"/>
                  </a:ext>
                </a:extLst>
              </a:tr>
              <a:tr h="384827">
                <a:tc>
                  <a:txBody>
                    <a:bodyPr/>
                    <a:lstStyle/>
                    <a:p>
                      <a:pPr algn="ctr"/>
                      <a:r>
                        <a:rPr lang="en-US" dirty="0"/>
                        <a:t>05.</a:t>
                      </a:r>
                    </a:p>
                  </a:txBody>
                  <a:tcPr/>
                </a:tc>
                <a:tc>
                  <a:txBody>
                    <a:bodyPr/>
                    <a:lstStyle/>
                    <a:p>
                      <a:pPr algn="ctr"/>
                      <a:r>
                        <a:rPr lang="en-US" dirty="0"/>
                        <a:t>Television</a:t>
                      </a:r>
                    </a:p>
                  </a:txBody>
                  <a:tcPr/>
                </a:tc>
                <a:tc>
                  <a:txBody>
                    <a:bodyPr/>
                    <a:lstStyle/>
                    <a:p>
                      <a:pPr algn="ctr"/>
                      <a:r>
                        <a:rPr lang="en-US" dirty="0"/>
                        <a:t>37000</a:t>
                      </a:r>
                    </a:p>
                  </a:txBody>
                  <a:tcPr/>
                </a:tc>
                <a:tc>
                  <a:txBody>
                    <a:bodyPr/>
                    <a:lstStyle/>
                    <a:p>
                      <a:pPr algn="ctr"/>
                      <a:r>
                        <a:rPr lang="en-US" dirty="0"/>
                        <a:t>42000</a:t>
                      </a:r>
                    </a:p>
                  </a:txBody>
                  <a:tcPr/>
                </a:tc>
                <a:extLst>
                  <a:ext uri="{0D108BD9-81ED-4DB2-BD59-A6C34878D82A}">
                    <a16:rowId xmlns:a16="http://schemas.microsoft.com/office/drawing/2014/main" val="2245387843"/>
                  </a:ext>
                </a:extLst>
              </a:tr>
            </a:tbl>
          </a:graphicData>
        </a:graphic>
      </p:graphicFrame>
    </p:spTree>
    <p:extLst>
      <p:ext uri="{BB962C8B-B14F-4D97-AF65-F5344CB8AC3E}">
        <p14:creationId xmlns:p14="http://schemas.microsoft.com/office/powerpoint/2010/main" val="78272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46"/>
          <p:cNvGrpSpPr/>
          <p:nvPr/>
        </p:nvGrpSpPr>
        <p:grpSpPr>
          <a:xfrm rot="10800000">
            <a:off x="5804781" y="988422"/>
            <a:ext cx="1783689" cy="3166662"/>
            <a:chOff x="7364375" y="-525768"/>
            <a:chExt cx="1497011" cy="2657710"/>
          </a:xfrm>
        </p:grpSpPr>
        <p:cxnSp>
          <p:nvCxnSpPr>
            <p:cNvPr id="342" name="Google Shape;342;p46"/>
            <p:cNvCxnSpPr/>
            <p:nvPr/>
          </p:nvCxnSpPr>
          <p:spPr>
            <a:xfrm rot="5400000">
              <a:off x="6042125" y="809657"/>
              <a:ext cx="2644500" cy="0"/>
            </a:xfrm>
            <a:prstGeom prst="straightConnector1">
              <a:avLst/>
            </a:prstGeom>
            <a:noFill/>
            <a:ln w="9525" cap="flat" cmpd="sng">
              <a:solidFill>
                <a:schemeClr val="accent1"/>
              </a:solidFill>
              <a:prstDash val="solid"/>
              <a:round/>
              <a:headEnd type="none" w="med" len="med"/>
              <a:tailEnd type="none" w="med" len="med"/>
            </a:ln>
          </p:spPr>
        </p:cxnSp>
        <p:grpSp>
          <p:nvGrpSpPr>
            <p:cNvPr id="343" name="Google Shape;343;p46"/>
            <p:cNvGrpSpPr/>
            <p:nvPr/>
          </p:nvGrpSpPr>
          <p:grpSpPr>
            <a:xfrm>
              <a:off x="7364386" y="-525768"/>
              <a:ext cx="1497000" cy="2657710"/>
              <a:chOff x="7364386" y="-525768"/>
              <a:chExt cx="1497000" cy="2657710"/>
            </a:xfrm>
          </p:grpSpPr>
          <p:cxnSp>
            <p:nvCxnSpPr>
              <p:cNvPr id="344" name="Google Shape;344;p46"/>
              <p:cNvCxnSpPr/>
              <p:nvPr/>
            </p:nvCxnSpPr>
            <p:spPr>
              <a:xfrm>
                <a:off x="7364386" y="-52576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46"/>
              <p:cNvCxnSpPr/>
              <p:nvPr/>
            </p:nvCxnSpPr>
            <p:spPr>
              <a:xfrm>
                <a:off x="7364386" y="-28415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46"/>
              <p:cNvCxnSpPr/>
              <p:nvPr/>
            </p:nvCxnSpPr>
            <p:spPr>
              <a:xfrm>
                <a:off x="7364386" y="-4254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46"/>
              <p:cNvCxnSpPr/>
              <p:nvPr/>
            </p:nvCxnSpPr>
            <p:spPr>
              <a:xfrm>
                <a:off x="7364386" y="19906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46"/>
              <p:cNvCxnSpPr/>
              <p:nvPr/>
            </p:nvCxnSpPr>
            <p:spPr>
              <a:xfrm>
                <a:off x="7364386" y="44067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46"/>
              <p:cNvCxnSpPr/>
              <p:nvPr/>
            </p:nvCxnSpPr>
            <p:spPr>
              <a:xfrm>
                <a:off x="7364386" y="68228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46"/>
              <p:cNvCxnSpPr/>
              <p:nvPr/>
            </p:nvCxnSpPr>
            <p:spPr>
              <a:xfrm>
                <a:off x="7364386" y="92389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46"/>
              <p:cNvCxnSpPr/>
              <p:nvPr/>
            </p:nvCxnSpPr>
            <p:spPr>
              <a:xfrm rot="5400000">
                <a:off x="7539050"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46"/>
              <p:cNvCxnSpPr/>
              <p:nvPr/>
            </p:nvCxnSpPr>
            <p:spPr>
              <a:xfrm rot="5400000">
                <a:off x="7289563"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46"/>
              <p:cNvCxnSpPr/>
              <p:nvPr/>
            </p:nvCxnSpPr>
            <p:spPr>
              <a:xfrm rot="5400000">
                <a:off x="7040075"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46"/>
              <p:cNvCxnSpPr/>
              <p:nvPr/>
            </p:nvCxnSpPr>
            <p:spPr>
              <a:xfrm rot="5400000">
                <a:off x="6790588"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46"/>
              <p:cNvCxnSpPr/>
              <p:nvPr/>
            </p:nvCxnSpPr>
            <p:spPr>
              <a:xfrm rot="5400000">
                <a:off x="6541100"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46"/>
              <p:cNvCxnSpPr/>
              <p:nvPr/>
            </p:nvCxnSpPr>
            <p:spPr>
              <a:xfrm rot="5400000">
                <a:off x="6291613"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46"/>
              <p:cNvCxnSpPr/>
              <p:nvPr/>
            </p:nvCxnSpPr>
            <p:spPr>
              <a:xfrm>
                <a:off x="7364386" y="116550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46"/>
              <p:cNvCxnSpPr/>
              <p:nvPr/>
            </p:nvCxnSpPr>
            <p:spPr>
              <a:xfrm>
                <a:off x="7364386" y="140711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46"/>
              <p:cNvCxnSpPr/>
              <p:nvPr/>
            </p:nvCxnSpPr>
            <p:spPr>
              <a:xfrm>
                <a:off x="7364386" y="164872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46"/>
              <p:cNvCxnSpPr/>
              <p:nvPr/>
            </p:nvCxnSpPr>
            <p:spPr>
              <a:xfrm>
                <a:off x="7364386" y="189033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46"/>
              <p:cNvCxnSpPr/>
              <p:nvPr/>
            </p:nvCxnSpPr>
            <p:spPr>
              <a:xfrm>
                <a:off x="7364386" y="2131942"/>
                <a:ext cx="1497000" cy="0"/>
              </a:xfrm>
              <a:prstGeom prst="straightConnector1">
                <a:avLst/>
              </a:prstGeom>
              <a:noFill/>
              <a:ln w="9525" cap="flat" cmpd="sng">
                <a:solidFill>
                  <a:schemeClr val="accent1"/>
                </a:solidFill>
                <a:prstDash val="solid"/>
                <a:round/>
                <a:headEnd type="none" w="med" len="med"/>
                <a:tailEnd type="none" w="med" len="med"/>
              </a:ln>
            </p:spPr>
          </p:cxnSp>
        </p:grpSp>
      </p:grpSp>
      <p:sp>
        <p:nvSpPr>
          <p:cNvPr id="362" name="Google Shape;362;p46"/>
          <p:cNvSpPr txBox="1">
            <a:spLocks noGrp="1"/>
          </p:cNvSpPr>
          <p:nvPr>
            <p:ph type="title"/>
          </p:nvPr>
        </p:nvSpPr>
        <p:spPr>
          <a:xfrm>
            <a:off x="2324850" y="503791"/>
            <a:ext cx="4494300" cy="8482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i="1" dirty="0"/>
              <a:t>Benifits</a:t>
            </a:r>
            <a:endParaRPr sz="2800" i="1" dirty="0"/>
          </a:p>
        </p:txBody>
      </p:sp>
      <p:sp>
        <p:nvSpPr>
          <p:cNvPr id="365" name="Google Shape;365;p46"/>
          <p:cNvSpPr/>
          <p:nvPr/>
        </p:nvSpPr>
        <p:spPr>
          <a:xfrm>
            <a:off x="6546480" y="3716973"/>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46"/>
          <p:cNvCxnSpPr/>
          <p:nvPr/>
        </p:nvCxnSpPr>
        <p:spPr>
          <a:xfrm>
            <a:off x="8524649" y="951688"/>
            <a:ext cx="0" cy="2029200"/>
          </a:xfrm>
          <a:prstGeom prst="straightConnector1">
            <a:avLst/>
          </a:prstGeom>
          <a:noFill/>
          <a:ln w="28575" cap="flat" cmpd="sng">
            <a:solidFill>
              <a:schemeClr val="dk1"/>
            </a:solidFill>
            <a:prstDash val="solid"/>
            <a:round/>
            <a:headEnd type="none" w="med" len="med"/>
            <a:tailEnd type="none" w="med" len="med"/>
          </a:ln>
        </p:spPr>
      </p:cxnSp>
      <p:grpSp>
        <p:nvGrpSpPr>
          <p:cNvPr id="368" name="Google Shape;368;p46"/>
          <p:cNvGrpSpPr/>
          <p:nvPr/>
        </p:nvGrpSpPr>
        <p:grpSpPr>
          <a:xfrm rot="5400000" flipH="1">
            <a:off x="8224349" y="3806038"/>
            <a:ext cx="300300" cy="300300"/>
            <a:chOff x="1004224" y="1104325"/>
            <a:chExt cx="300300" cy="300300"/>
          </a:xfrm>
        </p:grpSpPr>
        <p:cxnSp>
          <p:nvCxnSpPr>
            <p:cNvPr id="369" name="Google Shape;369;p46"/>
            <p:cNvCxnSpPr/>
            <p:nvPr/>
          </p:nvCxnSpPr>
          <p:spPr>
            <a:xfrm>
              <a:off x="1018525" y="1104325"/>
              <a:ext cx="0" cy="300300"/>
            </a:xfrm>
            <a:prstGeom prst="straightConnector1">
              <a:avLst/>
            </a:prstGeom>
            <a:noFill/>
            <a:ln w="28575" cap="flat" cmpd="sng">
              <a:solidFill>
                <a:schemeClr val="dk1"/>
              </a:solidFill>
              <a:prstDash val="solid"/>
              <a:round/>
              <a:headEnd type="none" w="med" len="med"/>
              <a:tailEnd type="none" w="med" len="med"/>
            </a:ln>
          </p:spPr>
        </p:cxnSp>
        <p:cxnSp>
          <p:nvCxnSpPr>
            <p:cNvPr id="370" name="Google Shape;370;p46"/>
            <p:cNvCxnSpPr/>
            <p:nvPr/>
          </p:nvCxnSpPr>
          <p:spPr>
            <a:xfrm>
              <a:off x="1004224" y="1109100"/>
              <a:ext cx="300300" cy="0"/>
            </a:xfrm>
            <a:prstGeom prst="straightConnector1">
              <a:avLst/>
            </a:prstGeom>
            <a:noFill/>
            <a:ln w="28575" cap="flat" cmpd="sng">
              <a:solidFill>
                <a:schemeClr val="dk1"/>
              </a:solidFill>
              <a:prstDash val="solid"/>
              <a:round/>
              <a:headEnd type="none" w="med" len="med"/>
              <a:tailEnd type="none" w="med" len="med"/>
            </a:ln>
          </p:spPr>
        </p:cxnSp>
      </p:grpSp>
      <p:pic>
        <p:nvPicPr>
          <p:cNvPr id="7" name="Picture 6">
            <a:extLst>
              <a:ext uri="{FF2B5EF4-FFF2-40B4-BE49-F238E27FC236}">
                <a16:creationId xmlns:a16="http://schemas.microsoft.com/office/drawing/2014/main" id="{13D0C93A-3668-426F-B699-16B71513578B}"/>
              </a:ext>
            </a:extLst>
          </p:cNvPr>
          <p:cNvPicPr>
            <a:picLocks noChangeAspect="1"/>
          </p:cNvPicPr>
          <p:nvPr/>
        </p:nvPicPr>
        <p:blipFill>
          <a:blip r:embed="rId3"/>
          <a:stretch>
            <a:fillRect/>
          </a:stretch>
        </p:blipFill>
        <p:spPr>
          <a:xfrm>
            <a:off x="3860452" y="1354831"/>
            <a:ext cx="4600985" cy="24532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295707A0-F3C0-497E-9EEF-AB7766C1223F}"/>
              </a:ext>
            </a:extLst>
          </p:cNvPr>
          <p:cNvSpPr txBox="1"/>
          <p:nvPr/>
        </p:nvSpPr>
        <p:spPr>
          <a:xfrm>
            <a:off x="457186" y="2092644"/>
            <a:ext cx="4173052" cy="95821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On the part of Employee</a:t>
            </a:r>
          </a:p>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On the part of  Company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46"/>
          <p:cNvGrpSpPr/>
          <p:nvPr/>
        </p:nvGrpSpPr>
        <p:grpSpPr>
          <a:xfrm rot="10800000">
            <a:off x="5804781" y="988422"/>
            <a:ext cx="1783689" cy="3166662"/>
            <a:chOff x="7364375" y="-525768"/>
            <a:chExt cx="1497011" cy="2657710"/>
          </a:xfrm>
        </p:grpSpPr>
        <p:cxnSp>
          <p:nvCxnSpPr>
            <p:cNvPr id="342" name="Google Shape;342;p46"/>
            <p:cNvCxnSpPr/>
            <p:nvPr/>
          </p:nvCxnSpPr>
          <p:spPr>
            <a:xfrm rot="5400000">
              <a:off x="6042125" y="809657"/>
              <a:ext cx="2644500" cy="0"/>
            </a:xfrm>
            <a:prstGeom prst="straightConnector1">
              <a:avLst/>
            </a:prstGeom>
            <a:noFill/>
            <a:ln w="9525" cap="flat" cmpd="sng">
              <a:solidFill>
                <a:schemeClr val="accent1"/>
              </a:solidFill>
              <a:prstDash val="solid"/>
              <a:round/>
              <a:headEnd type="none" w="med" len="med"/>
              <a:tailEnd type="none" w="med" len="med"/>
            </a:ln>
          </p:spPr>
        </p:cxnSp>
        <p:grpSp>
          <p:nvGrpSpPr>
            <p:cNvPr id="343" name="Google Shape;343;p46"/>
            <p:cNvGrpSpPr/>
            <p:nvPr/>
          </p:nvGrpSpPr>
          <p:grpSpPr>
            <a:xfrm>
              <a:off x="7364386" y="-525768"/>
              <a:ext cx="1497000" cy="2657710"/>
              <a:chOff x="7364386" y="-525768"/>
              <a:chExt cx="1497000" cy="2657710"/>
            </a:xfrm>
          </p:grpSpPr>
          <p:cxnSp>
            <p:nvCxnSpPr>
              <p:cNvPr id="344" name="Google Shape;344;p46"/>
              <p:cNvCxnSpPr/>
              <p:nvPr/>
            </p:nvCxnSpPr>
            <p:spPr>
              <a:xfrm>
                <a:off x="7364386" y="-52576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46"/>
              <p:cNvCxnSpPr/>
              <p:nvPr/>
            </p:nvCxnSpPr>
            <p:spPr>
              <a:xfrm>
                <a:off x="7364386" y="-28415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46"/>
              <p:cNvCxnSpPr/>
              <p:nvPr/>
            </p:nvCxnSpPr>
            <p:spPr>
              <a:xfrm>
                <a:off x="7364386" y="-42548"/>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46"/>
              <p:cNvCxnSpPr/>
              <p:nvPr/>
            </p:nvCxnSpPr>
            <p:spPr>
              <a:xfrm>
                <a:off x="7364386" y="19906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46"/>
              <p:cNvCxnSpPr/>
              <p:nvPr/>
            </p:nvCxnSpPr>
            <p:spPr>
              <a:xfrm>
                <a:off x="7364386" y="44067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46"/>
              <p:cNvCxnSpPr/>
              <p:nvPr/>
            </p:nvCxnSpPr>
            <p:spPr>
              <a:xfrm>
                <a:off x="7364386" y="68228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46"/>
              <p:cNvCxnSpPr/>
              <p:nvPr/>
            </p:nvCxnSpPr>
            <p:spPr>
              <a:xfrm>
                <a:off x="7364386" y="92389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46"/>
              <p:cNvCxnSpPr/>
              <p:nvPr/>
            </p:nvCxnSpPr>
            <p:spPr>
              <a:xfrm rot="5400000">
                <a:off x="7539050"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46"/>
              <p:cNvCxnSpPr/>
              <p:nvPr/>
            </p:nvCxnSpPr>
            <p:spPr>
              <a:xfrm rot="5400000">
                <a:off x="7289563"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46"/>
              <p:cNvCxnSpPr/>
              <p:nvPr/>
            </p:nvCxnSpPr>
            <p:spPr>
              <a:xfrm rot="5400000">
                <a:off x="7040075"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46"/>
              <p:cNvCxnSpPr/>
              <p:nvPr/>
            </p:nvCxnSpPr>
            <p:spPr>
              <a:xfrm rot="5400000">
                <a:off x="6790588"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46"/>
              <p:cNvCxnSpPr/>
              <p:nvPr/>
            </p:nvCxnSpPr>
            <p:spPr>
              <a:xfrm rot="5400000">
                <a:off x="6541100"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46"/>
              <p:cNvCxnSpPr/>
              <p:nvPr/>
            </p:nvCxnSpPr>
            <p:spPr>
              <a:xfrm rot="5400000">
                <a:off x="6291613" y="809657"/>
                <a:ext cx="2644500" cy="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46"/>
              <p:cNvCxnSpPr/>
              <p:nvPr/>
            </p:nvCxnSpPr>
            <p:spPr>
              <a:xfrm>
                <a:off x="7364386" y="116550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46"/>
              <p:cNvCxnSpPr/>
              <p:nvPr/>
            </p:nvCxnSpPr>
            <p:spPr>
              <a:xfrm>
                <a:off x="7364386" y="140711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46"/>
              <p:cNvCxnSpPr/>
              <p:nvPr/>
            </p:nvCxnSpPr>
            <p:spPr>
              <a:xfrm>
                <a:off x="7364386" y="164872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46"/>
              <p:cNvCxnSpPr/>
              <p:nvPr/>
            </p:nvCxnSpPr>
            <p:spPr>
              <a:xfrm>
                <a:off x="7364386" y="1890332"/>
                <a:ext cx="1497000" cy="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46"/>
              <p:cNvCxnSpPr/>
              <p:nvPr/>
            </p:nvCxnSpPr>
            <p:spPr>
              <a:xfrm>
                <a:off x="7364386" y="2131942"/>
                <a:ext cx="1497000" cy="0"/>
              </a:xfrm>
              <a:prstGeom prst="straightConnector1">
                <a:avLst/>
              </a:prstGeom>
              <a:noFill/>
              <a:ln w="9525" cap="flat" cmpd="sng">
                <a:solidFill>
                  <a:schemeClr val="accent1"/>
                </a:solidFill>
                <a:prstDash val="solid"/>
                <a:round/>
                <a:headEnd type="none" w="med" len="med"/>
                <a:tailEnd type="none" w="med" len="med"/>
              </a:ln>
            </p:spPr>
          </p:cxnSp>
        </p:grpSp>
      </p:grpSp>
      <p:sp>
        <p:nvSpPr>
          <p:cNvPr id="362" name="Google Shape;362;p46"/>
          <p:cNvSpPr txBox="1">
            <a:spLocks noGrp="1"/>
          </p:cNvSpPr>
          <p:nvPr>
            <p:ph type="title"/>
          </p:nvPr>
        </p:nvSpPr>
        <p:spPr>
          <a:xfrm>
            <a:off x="2324850" y="503791"/>
            <a:ext cx="4494300" cy="8482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i="1" dirty="0"/>
              <a:t>Employee Benifits</a:t>
            </a:r>
            <a:endParaRPr sz="2800" i="1" dirty="0"/>
          </a:p>
        </p:txBody>
      </p:sp>
      <p:sp>
        <p:nvSpPr>
          <p:cNvPr id="365" name="Google Shape;365;p46"/>
          <p:cNvSpPr/>
          <p:nvPr/>
        </p:nvSpPr>
        <p:spPr>
          <a:xfrm>
            <a:off x="6546480" y="3716973"/>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46"/>
          <p:cNvCxnSpPr>
            <a:cxnSpLocks/>
          </p:cNvCxnSpPr>
          <p:nvPr/>
        </p:nvCxnSpPr>
        <p:spPr>
          <a:xfrm>
            <a:off x="8519874" y="1092952"/>
            <a:ext cx="0" cy="2315198"/>
          </a:xfrm>
          <a:prstGeom prst="straightConnector1">
            <a:avLst/>
          </a:prstGeom>
          <a:noFill/>
          <a:ln w="28575" cap="flat" cmpd="sng">
            <a:solidFill>
              <a:schemeClr val="dk1"/>
            </a:solidFill>
            <a:prstDash val="solid"/>
            <a:round/>
            <a:headEnd type="none" w="med" len="med"/>
            <a:tailEnd type="none" w="med" len="med"/>
          </a:ln>
        </p:spPr>
      </p:cxnSp>
      <p:grpSp>
        <p:nvGrpSpPr>
          <p:cNvPr id="368" name="Google Shape;368;p46"/>
          <p:cNvGrpSpPr/>
          <p:nvPr/>
        </p:nvGrpSpPr>
        <p:grpSpPr>
          <a:xfrm rot="5400000" flipH="1">
            <a:off x="8224349" y="4292767"/>
            <a:ext cx="300300" cy="300300"/>
            <a:chOff x="1004224" y="1104325"/>
            <a:chExt cx="300300" cy="300300"/>
          </a:xfrm>
        </p:grpSpPr>
        <p:cxnSp>
          <p:nvCxnSpPr>
            <p:cNvPr id="369" name="Google Shape;369;p46"/>
            <p:cNvCxnSpPr/>
            <p:nvPr/>
          </p:nvCxnSpPr>
          <p:spPr>
            <a:xfrm>
              <a:off x="1018525" y="1104325"/>
              <a:ext cx="0" cy="300300"/>
            </a:xfrm>
            <a:prstGeom prst="straightConnector1">
              <a:avLst/>
            </a:prstGeom>
            <a:noFill/>
            <a:ln w="28575" cap="flat" cmpd="sng">
              <a:solidFill>
                <a:schemeClr val="dk1"/>
              </a:solidFill>
              <a:prstDash val="solid"/>
              <a:round/>
              <a:headEnd type="none" w="med" len="med"/>
              <a:tailEnd type="none" w="med" len="med"/>
            </a:ln>
          </p:spPr>
        </p:cxnSp>
        <p:cxnSp>
          <p:nvCxnSpPr>
            <p:cNvPr id="370" name="Google Shape;370;p46"/>
            <p:cNvCxnSpPr/>
            <p:nvPr/>
          </p:nvCxnSpPr>
          <p:spPr>
            <a:xfrm>
              <a:off x="1004224" y="1109100"/>
              <a:ext cx="300300" cy="0"/>
            </a:xfrm>
            <a:prstGeom prst="straightConnector1">
              <a:avLst/>
            </a:prstGeom>
            <a:noFill/>
            <a:ln w="28575" cap="flat" cmpd="sng">
              <a:solidFill>
                <a:schemeClr val="dk1"/>
              </a:solidFill>
              <a:prstDash val="solid"/>
              <a:round/>
              <a:headEnd type="none" w="med" len="med"/>
              <a:tailEnd type="none" w="med" len="med"/>
            </a:ln>
          </p:spPr>
        </p:cxnSp>
      </p:grpSp>
      <p:pic>
        <p:nvPicPr>
          <p:cNvPr id="7" name="Picture 6">
            <a:extLst>
              <a:ext uri="{FF2B5EF4-FFF2-40B4-BE49-F238E27FC236}">
                <a16:creationId xmlns:a16="http://schemas.microsoft.com/office/drawing/2014/main" id="{13D0C93A-3668-426F-B699-16B71513578B}"/>
              </a:ext>
            </a:extLst>
          </p:cNvPr>
          <p:cNvPicPr>
            <a:picLocks noChangeAspect="1"/>
          </p:cNvPicPr>
          <p:nvPr/>
        </p:nvPicPr>
        <p:blipFill>
          <a:blip r:embed="rId3"/>
          <a:srcRect t="8452" b="8452"/>
          <a:stretch/>
        </p:blipFill>
        <p:spPr>
          <a:xfrm>
            <a:off x="4341909" y="2311084"/>
            <a:ext cx="4115003" cy="219413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8" name="TextBox 7">
            <a:extLst>
              <a:ext uri="{FF2B5EF4-FFF2-40B4-BE49-F238E27FC236}">
                <a16:creationId xmlns:a16="http://schemas.microsoft.com/office/drawing/2014/main" id="{295707A0-F3C0-497E-9EEF-AB7766C1223F}"/>
              </a:ext>
            </a:extLst>
          </p:cNvPr>
          <p:cNvSpPr txBox="1"/>
          <p:nvPr/>
        </p:nvSpPr>
        <p:spPr>
          <a:xfrm>
            <a:off x="466317" y="1240611"/>
            <a:ext cx="4699651" cy="188154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Opportunity for salary increase.</a:t>
            </a:r>
          </a:p>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A change of location.</a:t>
            </a:r>
          </a:p>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Improved work condition.</a:t>
            </a:r>
          </a:p>
          <a:p>
            <a:pPr marL="285750" indent="-285750">
              <a:lnSpc>
                <a:spcPct val="150000"/>
              </a:lnSpc>
              <a:buFont typeface="Wingdings" panose="05000000000000000000" pitchFamily="2" charset="2"/>
              <a:buChar char="q"/>
            </a:pPr>
            <a:r>
              <a:rPr lang="en-US" sz="2000" b="1" dirty="0">
                <a:latin typeface="Playfair Display" panose="00000500000000000000" pitchFamily="2" charset="0"/>
              </a:rPr>
              <a:t>Carrier advancement.</a:t>
            </a:r>
          </a:p>
        </p:txBody>
      </p:sp>
    </p:spTree>
    <p:extLst>
      <p:ext uri="{BB962C8B-B14F-4D97-AF65-F5344CB8AC3E}">
        <p14:creationId xmlns:p14="http://schemas.microsoft.com/office/powerpoint/2010/main" val="181488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7" name="Google Shape;427;p48"/>
          <p:cNvSpPr txBox="1">
            <a:spLocks noGrp="1"/>
          </p:cNvSpPr>
          <p:nvPr>
            <p:ph type="title" idx="6"/>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i="1" dirty="0"/>
              <a:t>Company Benifits</a:t>
            </a:r>
            <a:endParaRPr sz="2800" b="1" i="1" dirty="0"/>
          </a:p>
        </p:txBody>
      </p:sp>
      <p:sp>
        <p:nvSpPr>
          <p:cNvPr id="432" name="Google Shape;432;p48"/>
          <p:cNvSpPr/>
          <p:nvPr/>
        </p:nvSpPr>
        <p:spPr>
          <a:xfrm>
            <a:off x="7807030" y="728098"/>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8"/>
          <p:cNvSpPr/>
          <p:nvPr/>
        </p:nvSpPr>
        <p:spPr>
          <a:xfrm>
            <a:off x="8107330" y="1047999"/>
            <a:ext cx="190200" cy="1902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C700A466-56B4-482E-9CD5-52F76CA78713}"/>
              </a:ext>
            </a:extLst>
          </p:cNvPr>
          <p:cNvSpPr txBox="1"/>
          <p:nvPr/>
        </p:nvSpPr>
        <p:spPr>
          <a:xfrm>
            <a:off x="720000" y="1481959"/>
            <a:ext cx="4056993" cy="188154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2000" dirty="0">
                <a:latin typeface="Playfair Display" panose="00000500000000000000" pitchFamily="2" charset="0"/>
              </a:rPr>
              <a:t>Better Performance</a:t>
            </a:r>
          </a:p>
          <a:p>
            <a:pPr marL="285750" indent="-285750">
              <a:lnSpc>
                <a:spcPct val="150000"/>
              </a:lnSpc>
              <a:buFont typeface="Wingdings" panose="05000000000000000000" pitchFamily="2" charset="2"/>
              <a:buChar char="q"/>
            </a:pPr>
            <a:r>
              <a:rPr lang="en-US" sz="2000" dirty="0">
                <a:latin typeface="Playfair Display" panose="00000500000000000000" pitchFamily="2" charset="0"/>
              </a:rPr>
              <a:t>Financial gain</a:t>
            </a:r>
          </a:p>
          <a:p>
            <a:pPr marL="285750" indent="-285750">
              <a:lnSpc>
                <a:spcPct val="150000"/>
              </a:lnSpc>
              <a:buFont typeface="Wingdings" panose="05000000000000000000" pitchFamily="2" charset="2"/>
              <a:buChar char="q"/>
            </a:pPr>
            <a:r>
              <a:rPr lang="en-US" sz="2000" dirty="0">
                <a:latin typeface="Playfair Display" panose="00000500000000000000" pitchFamily="2" charset="0"/>
              </a:rPr>
              <a:t>Better ROI</a:t>
            </a:r>
          </a:p>
          <a:p>
            <a:pPr marL="285750" indent="-285750">
              <a:lnSpc>
                <a:spcPct val="150000"/>
              </a:lnSpc>
              <a:buFont typeface="Wingdings" panose="05000000000000000000" pitchFamily="2" charset="2"/>
              <a:buChar char="q"/>
            </a:pPr>
            <a:r>
              <a:rPr lang="en-US" sz="2000" dirty="0">
                <a:latin typeface="Playfair Display" panose="00000500000000000000" pitchFamily="2" charset="0"/>
              </a:rPr>
              <a:t>Efficient Budgeting</a:t>
            </a:r>
          </a:p>
        </p:txBody>
      </p:sp>
      <p:pic>
        <p:nvPicPr>
          <p:cNvPr id="16" name="Picture 15">
            <a:extLst>
              <a:ext uri="{FF2B5EF4-FFF2-40B4-BE49-F238E27FC236}">
                <a16:creationId xmlns:a16="http://schemas.microsoft.com/office/drawing/2014/main" id="{D2C99576-39F0-4499-9443-C486753290A4}"/>
              </a:ext>
            </a:extLst>
          </p:cNvPr>
          <p:cNvPicPr>
            <a:picLocks noChangeAspect="1"/>
          </p:cNvPicPr>
          <p:nvPr/>
        </p:nvPicPr>
        <p:blipFill>
          <a:blip r:embed="rId3"/>
          <a:stretch>
            <a:fillRect/>
          </a:stretch>
        </p:blipFill>
        <p:spPr>
          <a:xfrm>
            <a:off x="3554231" y="1543472"/>
            <a:ext cx="4960883" cy="2105275"/>
          </a:xfrm>
          <a:prstGeom prst="roundRect">
            <a:avLst>
              <a:gd name="adj" fmla="val 16667"/>
            </a:avLst>
          </a:prstGeom>
          <a:ln>
            <a:noFill/>
          </a:ln>
          <a:effectLst>
            <a:glow rad="2286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a:spLocks noGrp="1"/>
          </p:cNvSpPr>
          <p:nvPr>
            <p:ph type="title"/>
          </p:nvPr>
        </p:nvSpPr>
        <p:spPr>
          <a:xfrm>
            <a:off x="409903" y="499048"/>
            <a:ext cx="8504597"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i="1" dirty="0"/>
              <a:t>Cons of Switching Job For Employee</a:t>
            </a:r>
            <a:endParaRPr i="1" dirty="0"/>
          </a:p>
        </p:txBody>
      </p:sp>
      <p:grpSp>
        <p:nvGrpSpPr>
          <p:cNvPr id="481" name="Google Shape;481;p49"/>
          <p:cNvGrpSpPr/>
          <p:nvPr/>
        </p:nvGrpSpPr>
        <p:grpSpPr>
          <a:xfrm flipH="1">
            <a:off x="8424000" y="22824"/>
            <a:ext cx="490500" cy="510101"/>
            <a:chOff x="5926580" y="1401198"/>
            <a:chExt cx="490500" cy="510101"/>
          </a:xfrm>
        </p:grpSpPr>
        <p:sp>
          <p:nvSpPr>
            <p:cNvPr id="482" name="Google Shape;482;p49"/>
            <p:cNvSpPr/>
            <p:nvPr/>
          </p:nvSpPr>
          <p:spPr>
            <a:xfrm>
              <a:off x="5926580" y="1401198"/>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6226880" y="1721099"/>
              <a:ext cx="190200" cy="1902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C8C105C-4A2B-499E-A91E-707D21BFD2DD}"/>
              </a:ext>
            </a:extLst>
          </p:cNvPr>
          <p:cNvSpPr txBox="1"/>
          <p:nvPr/>
        </p:nvSpPr>
        <p:spPr>
          <a:xfrm>
            <a:off x="529800" y="1460207"/>
            <a:ext cx="3899338" cy="2154436"/>
          </a:xfrm>
          <a:prstGeom prst="rect">
            <a:avLst/>
          </a:prstGeom>
          <a:noFill/>
        </p:spPr>
        <p:txBody>
          <a:bodyPr wrap="square" rtlCol="0">
            <a:spAutoFit/>
          </a:bodyPr>
          <a:lstStyle/>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Transfer stress</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Financial and personal risk</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Loss of internal connection</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Blacklisting</a:t>
            </a:r>
          </a:p>
          <a:p>
            <a:pPr marL="285750" indent="-285750">
              <a:buFont typeface="Wingdings" panose="05000000000000000000" pitchFamily="2" charset="2"/>
              <a:buChar char="q"/>
            </a:pPr>
            <a:endParaRPr lang="en-US" dirty="0">
              <a:latin typeface="Playfair Display" panose="00000500000000000000" pitchFamily="2" charset="0"/>
            </a:endParaRPr>
          </a:p>
        </p:txBody>
      </p:sp>
      <p:pic>
        <p:nvPicPr>
          <p:cNvPr id="4" name="Picture 3">
            <a:extLst>
              <a:ext uri="{FF2B5EF4-FFF2-40B4-BE49-F238E27FC236}">
                <a16:creationId xmlns:a16="http://schemas.microsoft.com/office/drawing/2014/main" id="{6BB7F44C-75CD-4679-974E-45D3FD79479F}"/>
              </a:ext>
            </a:extLst>
          </p:cNvPr>
          <p:cNvPicPr>
            <a:picLocks noChangeAspect="1"/>
          </p:cNvPicPr>
          <p:nvPr/>
        </p:nvPicPr>
        <p:blipFill>
          <a:blip r:embed="rId3"/>
          <a:stretch>
            <a:fillRect/>
          </a:stretch>
        </p:blipFill>
        <p:spPr>
          <a:xfrm>
            <a:off x="4176499" y="1492495"/>
            <a:ext cx="4342601" cy="28894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9"/>
          <p:cNvSpPr txBox="1">
            <a:spLocks noGrp="1"/>
          </p:cNvSpPr>
          <p:nvPr>
            <p:ph type="title"/>
          </p:nvPr>
        </p:nvSpPr>
        <p:spPr>
          <a:xfrm>
            <a:off x="409903" y="499048"/>
            <a:ext cx="8504597"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i="1" dirty="0"/>
              <a:t>Cons of Switching Job For Company</a:t>
            </a:r>
            <a:endParaRPr i="1" dirty="0"/>
          </a:p>
        </p:txBody>
      </p:sp>
      <p:grpSp>
        <p:nvGrpSpPr>
          <p:cNvPr id="481" name="Google Shape;481;p49"/>
          <p:cNvGrpSpPr/>
          <p:nvPr/>
        </p:nvGrpSpPr>
        <p:grpSpPr>
          <a:xfrm flipH="1">
            <a:off x="8424000" y="22824"/>
            <a:ext cx="490500" cy="510101"/>
            <a:chOff x="5926580" y="1401198"/>
            <a:chExt cx="490500" cy="510101"/>
          </a:xfrm>
        </p:grpSpPr>
        <p:sp>
          <p:nvSpPr>
            <p:cNvPr id="482" name="Google Shape;482;p49"/>
            <p:cNvSpPr/>
            <p:nvPr/>
          </p:nvSpPr>
          <p:spPr>
            <a:xfrm>
              <a:off x="5926580" y="1401198"/>
              <a:ext cx="300300" cy="3003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6226880" y="1721099"/>
              <a:ext cx="190200" cy="190200"/>
            </a:xfrm>
            <a:prstGeom prst="star4">
              <a:avLst>
                <a:gd name="adj" fmla="val 125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C8C105C-4A2B-499E-A91E-707D21BFD2DD}"/>
              </a:ext>
            </a:extLst>
          </p:cNvPr>
          <p:cNvSpPr txBox="1"/>
          <p:nvPr/>
        </p:nvSpPr>
        <p:spPr>
          <a:xfrm>
            <a:off x="550821" y="1859978"/>
            <a:ext cx="3899338" cy="2154436"/>
          </a:xfrm>
          <a:prstGeom prst="rect">
            <a:avLst/>
          </a:prstGeom>
          <a:noFill/>
        </p:spPr>
        <p:txBody>
          <a:bodyPr wrap="square" rtlCol="0">
            <a:spAutoFit/>
          </a:bodyPr>
          <a:lstStyle/>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Cost of failure</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Consequences of success</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Friction and resistance</a:t>
            </a:r>
          </a:p>
          <a:p>
            <a:pPr marL="285750" indent="-285750">
              <a:lnSpc>
                <a:spcPct val="150000"/>
              </a:lnSpc>
              <a:buClr>
                <a:srgbClr val="0070C0"/>
              </a:buClr>
              <a:buFont typeface="Wingdings" panose="05000000000000000000" pitchFamily="2" charset="2"/>
              <a:buChar char="q"/>
            </a:pPr>
            <a:r>
              <a:rPr lang="en-US" sz="2000" dirty="0">
                <a:latin typeface="Playfair Display" panose="00000500000000000000" pitchFamily="2" charset="0"/>
              </a:rPr>
              <a:t>Fallout</a:t>
            </a:r>
          </a:p>
          <a:p>
            <a:pPr marL="285750" indent="-285750">
              <a:buFont typeface="Wingdings" panose="05000000000000000000" pitchFamily="2" charset="2"/>
              <a:buChar char="q"/>
            </a:pPr>
            <a:endParaRPr lang="en-US" dirty="0">
              <a:latin typeface="Playfair Display" panose="00000500000000000000" pitchFamily="2" charset="0"/>
            </a:endParaRPr>
          </a:p>
        </p:txBody>
      </p:sp>
      <p:pic>
        <p:nvPicPr>
          <p:cNvPr id="4" name="Picture 3">
            <a:extLst>
              <a:ext uri="{FF2B5EF4-FFF2-40B4-BE49-F238E27FC236}">
                <a16:creationId xmlns:a16="http://schemas.microsoft.com/office/drawing/2014/main" id="{6BB7F44C-75CD-4679-974E-45D3FD79479F}"/>
              </a:ext>
            </a:extLst>
          </p:cNvPr>
          <p:cNvPicPr>
            <a:picLocks noChangeAspect="1"/>
          </p:cNvPicPr>
          <p:nvPr/>
        </p:nvPicPr>
        <p:blipFill>
          <a:blip r:embed="rId3"/>
          <a:stretch>
            <a:fillRect/>
          </a:stretch>
        </p:blipFill>
        <p:spPr>
          <a:xfrm>
            <a:off x="4176499" y="1492495"/>
            <a:ext cx="4342601" cy="2889403"/>
          </a:xfrm>
          <a:prstGeom prst="rect">
            <a:avLst/>
          </a:prstGeom>
        </p:spPr>
      </p:pic>
    </p:spTree>
    <p:extLst>
      <p:ext uri="{BB962C8B-B14F-4D97-AF65-F5344CB8AC3E}">
        <p14:creationId xmlns:p14="http://schemas.microsoft.com/office/powerpoint/2010/main" val="1283625837"/>
      </p:ext>
    </p:extLst>
  </p:cSld>
  <p:clrMapOvr>
    <a:masterClrMapping/>
  </p:clrMapOvr>
</p:sld>
</file>

<file path=ppt/theme/theme1.xml><?xml version="1.0" encoding="utf-8"?>
<a:theme xmlns:a="http://schemas.openxmlformats.org/drawingml/2006/main" name="National Boss / Employee Exchange Day by Slidesgo">
  <a:themeElements>
    <a:clrScheme name="Simple Light">
      <a:dk1>
        <a:srgbClr val="000000"/>
      </a:dk1>
      <a:lt1>
        <a:srgbClr val="DCDDDF"/>
      </a:lt1>
      <a:dk2>
        <a:srgbClr val="DED1E2"/>
      </a:dk2>
      <a:lt2>
        <a:srgbClr val="E2DDCA"/>
      </a:lt2>
      <a:accent1>
        <a:srgbClr val="C3C2DE"/>
      </a:accent1>
      <a:accent2>
        <a:srgbClr val="D9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334</Words>
  <Application>Microsoft Office PowerPoint</Application>
  <PresentationFormat>On-screen Show (16:9)</PresentationFormat>
  <Paragraphs>66</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Wingdings</vt:lpstr>
      <vt:lpstr>Raleway</vt:lpstr>
      <vt:lpstr>Zen Antique</vt:lpstr>
      <vt:lpstr>Playfair Display</vt:lpstr>
      <vt:lpstr>Monotype Corsiva</vt:lpstr>
      <vt:lpstr>Proxima Nova</vt:lpstr>
      <vt:lpstr>National Boss / Employee Exchange Day by Slidesgo</vt:lpstr>
      <vt:lpstr>Slidesgo Final Pages</vt:lpstr>
      <vt:lpstr>Presentation on Walton company Name:Yasin Borkondaz Roll:01-041-17 Batch:41 Dept:Geology and Mining Date:07-12-2024</vt:lpstr>
      <vt:lpstr>Brief Information to the company</vt:lpstr>
      <vt:lpstr>Product of walton company</vt:lpstr>
      <vt:lpstr>STATISTICAL ANALYSIS</vt:lpstr>
      <vt:lpstr>Benifits</vt:lpstr>
      <vt:lpstr>Employee Benifits</vt:lpstr>
      <vt:lpstr>Company Benifits</vt:lpstr>
      <vt:lpstr>Cons of Switching Job For Employee</vt:lpstr>
      <vt:lpstr>Cons of Switching Job For Company</vt:lpstr>
      <vt:lpstr>Initiatives of Attracting Employee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Job Switching and Effects</dc:title>
  <dc:creator>Yasin Ali</dc:creator>
  <cp:lastModifiedBy>Yasin Ali</cp:lastModifiedBy>
  <cp:revision>10</cp:revision>
  <dcterms:modified xsi:type="dcterms:W3CDTF">2024-12-07T05:01:54Z</dcterms:modified>
</cp:coreProperties>
</file>